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4" r:id="rId1"/>
    <p:sldMasterId id="2147483705" r:id="rId2"/>
    <p:sldMasterId id="2147483706" r:id="rId3"/>
    <p:sldMasterId id="2147483707" r:id="rId4"/>
    <p:sldMasterId id="2147483708" r:id="rId5"/>
  </p:sldMasterIdLst>
  <p:notesMasterIdLst>
    <p:notesMasterId r:id="rId10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352"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53"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Lst>
  <p:sldSz cx="9144000" cy="6858000" type="screen4x3"/>
  <p:notesSz cx="7315200" cy="9601200"/>
  <p:embeddedFontLst>
    <p:embeddedFont>
      <p:font typeface="Monda" panose="020B0604020202020204" charset="0"/>
      <p:regular r:id="rId105"/>
      <p:bold r:id="rId106"/>
    </p:embeddedFont>
    <p:embeddedFont>
      <p:font typeface="Quattrocento Sans" panose="020B0604020202020204" charset="0"/>
      <p:regular r:id="rId107"/>
      <p:bold r:id="rId108"/>
      <p:italic r:id="rId109"/>
      <p:boldItalic r:id="rId110"/>
    </p:embeddedFont>
    <p:embeddedFont>
      <p:font typeface="Calibri" panose="020F0502020204030204" pitchFamily="34" charset="0"/>
      <p:regular r:id="rId111"/>
      <p:bold r:id="rId112"/>
      <p:italic r:id="rId113"/>
      <p:boldItalic r:id="rId114"/>
    </p:embeddedFont>
    <p:embeddedFont>
      <p:font typeface="Cardo" panose="020B0604020202020204" charset="-79"/>
      <p:regular r:id="rId115"/>
      <p:bold r:id="rId116"/>
      <p:italic r:id="rId117"/>
    </p:embeddedFont>
    <p:embeddedFont>
      <p:font typeface="Arial Narrow" panose="020B0606020202030204" pitchFamily="34" charset="0"/>
      <p:regular r:id="rId118"/>
      <p:bold r:id="rId119"/>
      <p:italic r:id="rId120"/>
      <p:boldItalic r:id="rId121"/>
    </p:embeddedFont>
    <p:embeddedFont>
      <p:font typeface="Helvetica Neue" panose="020B0604020202020204"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DF58AC3-30AD-4FA7-9F38-2F6666D88D34}">
  <a:tblStyle styleId="{BDF58AC3-30AD-4FA7-9F38-2F6666D88D3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EF6E6"/>
          </a:solidFill>
        </a:fill>
      </a:tcStyle>
    </a:wholeTbl>
    <a:band1H>
      <a:tcTxStyle b="off" i="off"/>
      <a:tcStyle>
        <a:tcBdr/>
        <a:fill>
          <a:solidFill>
            <a:srgbClr val="DCEDCA"/>
          </a:solidFill>
        </a:fill>
      </a:tcStyle>
    </a:band1H>
    <a:band2H>
      <a:tcTxStyle b="off" i="off"/>
      <a:tcStyle>
        <a:tcBdr/>
      </a:tcStyle>
    </a:band2H>
    <a:band1V>
      <a:tcTxStyle b="off" i="off"/>
      <a:tcStyle>
        <a:tcBdr/>
        <a:fill>
          <a:solidFill>
            <a:srgbClr val="DCEDC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57" autoAdjust="0"/>
  </p:normalViewPr>
  <p:slideViewPr>
    <p:cSldViewPr snapToGrid="0">
      <p:cViewPr varScale="1">
        <p:scale>
          <a:sx n="70" d="100"/>
          <a:sy n="70" d="100"/>
        </p:scale>
        <p:origin x="19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3.fntdata"/><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8.fntdata"/><Relationship Id="rId16" Type="http://schemas.openxmlformats.org/officeDocument/2006/relationships/slide" Target="slides/slide11.xml"/><Relationship Id="rId107" Type="http://schemas.openxmlformats.org/officeDocument/2006/relationships/font" Target="fonts/font3.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9.fntdata"/><Relationship Id="rId128"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9.fntdata"/><Relationship Id="rId118" Type="http://schemas.openxmlformats.org/officeDocument/2006/relationships/font" Target="fonts/font14.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font" Target="fonts/font4.fntdata"/><Relationship Id="rId124" Type="http://schemas.openxmlformats.org/officeDocument/2006/relationships/font" Target="fonts/font20.fntdata"/><Relationship Id="rId129"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10.fntdata"/><Relationship Id="rId119" Type="http://schemas.openxmlformats.org/officeDocument/2006/relationships/font" Target="fonts/font15.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microsoft.com/office/2015/10/relationships/revisionInfo" Target="revisionInfo.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5.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 Id="rId120" Type="http://schemas.openxmlformats.org/officeDocument/2006/relationships/font" Target="fonts/font16.fntdata"/><Relationship Id="rId125"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font" Target="fonts/font1.fntdata"/><Relationship Id="rId12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2.fntdata"/><Relationship Id="rId12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69920" cy="481728"/>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Calibri"/>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4143588" y="0"/>
            <a:ext cx="3169920" cy="481728"/>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400"/>
              <a:buFont typeface="Calibri"/>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119474"/>
            <a:ext cx="3169920" cy="481727"/>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Calibri"/>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‹Nº›</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491" name="Shape 49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6" name="Shape 606"/>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a:p>
          <a:p>
            <a:pPr marL="0" marR="0" lvl="0" indent="0" algn="l" rtl="0">
              <a:spcBef>
                <a:spcPts val="0"/>
              </a:spcBef>
              <a:spcAft>
                <a:spcPts val="0"/>
              </a:spcAft>
              <a:buClr>
                <a:schemeClr val="dk1"/>
              </a:buClr>
              <a:buSzPts val="1400"/>
              <a:buFont typeface="Calibri"/>
              <a:buNone/>
            </a:pPr>
            <a:r>
              <a:rPr lang="en-US"/>
              <a:t>Pide </a:t>
            </a:r>
            <a:r>
              <a:rPr lang="en-US" sz="1200" b="0" i="0" u="none" strike="noStrike" cap="none">
                <a:solidFill>
                  <a:schemeClr val="dk1"/>
                </a:solidFill>
                <a:latin typeface="Calibri"/>
                <a:ea typeface="Calibri"/>
                <a:cs typeface="Calibri"/>
                <a:sym typeface="Calibri"/>
              </a:rPr>
              <a:t>a los </a:t>
            </a:r>
            <a:r>
              <a:rPr lang="en-US"/>
              <a:t>participantes</a:t>
            </a:r>
            <a:r>
              <a:rPr lang="en-US" sz="1200" b="0" i="0" u="none" strike="noStrike" cap="none">
                <a:solidFill>
                  <a:schemeClr val="dk1"/>
                </a:solidFill>
                <a:latin typeface="Calibri"/>
                <a:ea typeface="Calibri"/>
                <a:cs typeface="Calibri"/>
                <a:sym typeface="Calibri"/>
              </a:rPr>
              <a:t> que observen y comprendan el modelo por prototipos.</a:t>
            </a:r>
            <a:endParaRPr/>
          </a:p>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607" name="Shape 60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10</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9" name="Shape 639"/>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640" name="Shape 64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7" name="Shape 64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228600" marR="0" lvl="0" indent="0" algn="l" rtl="0">
              <a:spcBef>
                <a:spcPts val="0"/>
              </a:spcBef>
              <a:spcAft>
                <a:spcPts val="0"/>
              </a:spcAft>
              <a:buClr>
                <a:schemeClr val="dk1"/>
              </a:buClr>
              <a:buSzPts val="1400"/>
              <a:buFont typeface="Calibri"/>
              <a:buNone/>
            </a:pPr>
            <a:r>
              <a:rPr lang="en-US" sz="1200" b="0" i="0" u="none" strike="noStrike" cap="none" dirty="0">
                <a:solidFill>
                  <a:schemeClr val="dk1"/>
                </a:solidFill>
                <a:latin typeface="Calibri"/>
                <a:ea typeface="Calibri"/>
                <a:cs typeface="Calibri"/>
                <a:sym typeface="Calibri"/>
              </a:rPr>
              <a:t>Este </a:t>
            </a:r>
            <a:r>
              <a:rPr lang="en-US" sz="1200" b="0" i="0" u="none" strike="noStrike" cap="none" dirty="0" err="1">
                <a:solidFill>
                  <a:schemeClr val="dk1"/>
                </a:solidFill>
                <a:latin typeface="Calibri"/>
                <a:ea typeface="Calibri"/>
                <a:cs typeface="Calibri"/>
                <a:sym typeface="Calibri"/>
              </a:rPr>
              <a:t>ejercicio</a:t>
            </a:r>
            <a:r>
              <a:rPr lang="en-US" sz="1200" b="0" i="0" u="none" strike="noStrike" cap="none" dirty="0">
                <a:solidFill>
                  <a:schemeClr val="dk1"/>
                </a:solidFill>
                <a:latin typeface="Calibri"/>
                <a:ea typeface="Calibri"/>
                <a:cs typeface="Calibri"/>
                <a:sym typeface="Calibri"/>
              </a:rPr>
              <a:t> se </a:t>
            </a:r>
            <a:r>
              <a:rPr lang="en-US" sz="1200" b="0" i="0" u="none" strike="noStrike" cap="none" dirty="0" err="1">
                <a:solidFill>
                  <a:schemeClr val="dk1"/>
                </a:solidFill>
                <a:latin typeface="Calibri"/>
                <a:ea typeface="Calibri"/>
                <a:cs typeface="Calibri"/>
                <a:sym typeface="Calibri"/>
              </a:rPr>
              <a:t>enfoca</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recoger</a:t>
            </a:r>
            <a:r>
              <a:rPr lang="en-US" sz="1200" b="0" i="0" u="none" strike="noStrike" cap="none" dirty="0">
                <a:solidFill>
                  <a:schemeClr val="dk1"/>
                </a:solidFill>
                <a:latin typeface="Calibri"/>
                <a:ea typeface="Calibri"/>
                <a:cs typeface="Calibri"/>
                <a:sym typeface="Calibri"/>
              </a:rPr>
              <a:t> las </a:t>
            </a:r>
            <a:r>
              <a:rPr lang="en-US" sz="1200" b="0" i="0" u="none" strike="noStrike" cap="none" dirty="0" err="1">
                <a:solidFill>
                  <a:schemeClr val="dk1"/>
                </a:solidFill>
                <a:latin typeface="Calibri"/>
                <a:ea typeface="Calibri"/>
                <a:cs typeface="Calibri"/>
                <a:sym typeface="Calibri"/>
              </a:rPr>
              <a:t>experiencias</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los</a:t>
            </a:r>
            <a:r>
              <a:rPr lang="en-US" sz="1200" b="0" i="0" u="none" strike="noStrike" cap="none" dirty="0">
                <a:solidFill>
                  <a:schemeClr val="dk1"/>
                </a:solidFill>
                <a:latin typeface="Calibri"/>
                <a:ea typeface="Calibri"/>
                <a:cs typeface="Calibri"/>
                <a:sym typeface="Calibri"/>
              </a:rPr>
              <a:t> </a:t>
            </a:r>
            <a:r>
              <a:rPr lang="en-US" dirty="0" err="1"/>
              <a:t>participantes</a:t>
            </a:r>
            <a:r>
              <a:rPr lang="en-US" sz="1200" b="0" i="0" u="none" strike="noStrike" cap="none" dirty="0">
                <a:solidFill>
                  <a:schemeClr val="dk1"/>
                </a:solidFill>
                <a:latin typeface="Calibri"/>
                <a:ea typeface="Calibri"/>
                <a:cs typeface="Calibri"/>
                <a:sym typeface="Calibri"/>
              </a:rPr>
              <a:t> con </a:t>
            </a:r>
            <a:r>
              <a:rPr lang="en-US" sz="1200" b="0" i="0" u="none" strike="noStrike" cap="none" dirty="0" err="1">
                <a:solidFill>
                  <a:schemeClr val="dk1"/>
                </a:solidFill>
                <a:latin typeface="Calibri"/>
                <a:ea typeface="Calibri"/>
                <a:cs typeface="Calibri"/>
                <a:sym typeface="Calibri"/>
              </a:rPr>
              <a:t>respecto</a:t>
            </a:r>
            <a:r>
              <a:rPr lang="en-US" sz="1200" b="0" i="0" u="none" strike="noStrike" cap="none" dirty="0">
                <a:solidFill>
                  <a:schemeClr val="dk1"/>
                </a:solidFill>
                <a:latin typeface="Calibri"/>
                <a:ea typeface="Calibri"/>
                <a:cs typeface="Calibri"/>
                <a:sym typeface="Calibri"/>
              </a:rPr>
              <a:t> a la </a:t>
            </a:r>
            <a:r>
              <a:rPr lang="en-US" sz="1200" b="0" i="0" u="none" strike="noStrike" cap="none" dirty="0" err="1">
                <a:solidFill>
                  <a:schemeClr val="dk1"/>
                </a:solidFill>
                <a:latin typeface="Calibri"/>
                <a:ea typeface="Calibri"/>
                <a:cs typeface="Calibri"/>
                <a:sym typeface="Calibri"/>
              </a:rPr>
              <a:t>gestión</a:t>
            </a:r>
            <a:r>
              <a:rPr lang="en-US" sz="1200" b="0" i="0" u="none" strike="noStrike" cap="none" dirty="0">
                <a:solidFill>
                  <a:schemeClr val="dk1"/>
                </a:solidFill>
                <a:latin typeface="Calibri"/>
                <a:ea typeface="Calibri"/>
                <a:cs typeface="Calibri"/>
                <a:sym typeface="Calibri"/>
              </a:rPr>
              <a:t> que </a:t>
            </a:r>
            <a:r>
              <a:rPr lang="en-US" sz="1200" b="0" i="0" u="none" strike="noStrike" cap="none" dirty="0" err="1">
                <a:solidFill>
                  <a:schemeClr val="dk1"/>
                </a:solidFill>
                <a:latin typeface="Calibri"/>
                <a:ea typeface="Calibri"/>
                <a:cs typeface="Calibri"/>
                <a:sym typeface="Calibri"/>
              </a:rPr>
              <a:t>han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tenido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trabajos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previos</a:t>
            </a:r>
            <a:r>
              <a:rPr lang="en-US" sz="1200" b="0" i="0" u="none" strike="noStrike" cap="none" dirty="0">
                <a:solidFill>
                  <a:schemeClr val="dk1"/>
                </a:solidFill>
                <a:latin typeface="Calibri"/>
                <a:ea typeface="Calibri"/>
                <a:cs typeface="Calibri"/>
                <a:sym typeface="Calibri"/>
              </a:rPr>
              <a:t>. Se </a:t>
            </a:r>
            <a:r>
              <a:rPr lang="en-US" sz="1200" b="0" i="0" u="none" strike="noStrike" cap="none" dirty="0" err="1">
                <a:solidFill>
                  <a:schemeClr val="dk1"/>
                </a:solidFill>
                <a:latin typeface="Calibri"/>
                <a:ea typeface="Calibri"/>
                <a:cs typeface="Calibri"/>
                <a:sym typeface="Calibri"/>
              </a:rPr>
              <a:t>espera</a:t>
            </a:r>
            <a:r>
              <a:rPr lang="en-US" sz="1200" b="0" i="0" u="none" strike="noStrike" cap="none" dirty="0">
                <a:solidFill>
                  <a:schemeClr val="dk1"/>
                </a:solidFill>
                <a:latin typeface="Calibri"/>
                <a:ea typeface="Calibri"/>
                <a:cs typeface="Calibri"/>
                <a:sym typeface="Calibri"/>
              </a:rPr>
              <a:t> que </a:t>
            </a:r>
            <a:r>
              <a:rPr lang="en-US" sz="1200" b="0" i="0" u="none" strike="noStrike" cap="none" dirty="0" err="1">
                <a:solidFill>
                  <a:schemeClr val="dk1"/>
                </a:solidFill>
                <a:latin typeface="Calibri"/>
                <a:ea typeface="Calibri"/>
                <a:cs typeface="Calibri"/>
                <a:sym typeface="Calibri"/>
              </a:rPr>
              <a:t>los</a:t>
            </a:r>
            <a:r>
              <a:rPr lang="en-US" sz="1200" b="0" i="0" u="none" strike="noStrike" cap="none" dirty="0">
                <a:solidFill>
                  <a:schemeClr val="dk1"/>
                </a:solidFill>
                <a:latin typeface="Calibri"/>
                <a:ea typeface="Calibri"/>
                <a:cs typeface="Calibri"/>
                <a:sym typeface="Calibri"/>
              </a:rPr>
              <a:t> </a:t>
            </a:r>
            <a:r>
              <a:rPr lang="en-US" dirty="0" err="1"/>
              <a:t>participantes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compartan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experiencias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personales</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tal</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manera</a:t>
            </a:r>
            <a:r>
              <a:rPr lang="en-US" sz="1200" b="0" i="0" u="none" strike="noStrike" cap="none" dirty="0">
                <a:solidFill>
                  <a:schemeClr val="dk1"/>
                </a:solidFill>
                <a:latin typeface="Calibri"/>
                <a:ea typeface="Calibri"/>
                <a:cs typeface="Calibri"/>
                <a:sym typeface="Calibri"/>
              </a:rPr>
              <a:t> que </a:t>
            </a:r>
            <a:r>
              <a:rPr lang="en-US" dirty="0" err="1"/>
              <a:t>participantes</a:t>
            </a:r>
            <a:r>
              <a:rPr lang="en-US" sz="1200" b="0" i="0" u="none" strike="noStrike" cap="none" dirty="0">
                <a:solidFill>
                  <a:schemeClr val="dk1"/>
                </a:solidFill>
                <a:latin typeface="Calibri"/>
                <a:ea typeface="Calibri"/>
                <a:cs typeface="Calibri"/>
                <a:sym typeface="Calibri"/>
              </a:rPr>
              <a:t> que no </a:t>
            </a:r>
            <a:r>
              <a:rPr lang="en-US" sz="1200" b="0" i="0" u="none" strike="noStrike" cap="none" dirty="0" err="1">
                <a:solidFill>
                  <a:schemeClr val="dk1"/>
                </a:solidFill>
                <a:latin typeface="Calibri"/>
                <a:ea typeface="Calibri"/>
                <a:cs typeface="Calibri"/>
                <a:sym typeface="Calibri"/>
              </a:rPr>
              <a:t>vengan</a:t>
            </a:r>
            <a:r>
              <a:rPr lang="en-US" sz="1200" b="0" i="0" u="none" strike="noStrike" cap="none" dirty="0">
                <a:solidFill>
                  <a:schemeClr val="dk1"/>
                </a:solidFill>
                <a:latin typeface="Calibri"/>
                <a:ea typeface="Calibri"/>
                <a:cs typeface="Calibri"/>
                <a:sym typeface="Calibri"/>
              </a:rPr>
              <a:t> del </a:t>
            </a:r>
            <a:r>
              <a:rPr lang="en-US" sz="1200" b="0" i="0" u="none" strike="noStrike" cap="none" dirty="0" err="1">
                <a:solidFill>
                  <a:schemeClr val="dk1"/>
                </a:solidFill>
                <a:latin typeface="Calibri"/>
                <a:ea typeface="Calibri"/>
                <a:cs typeface="Calibri"/>
                <a:sym typeface="Calibri"/>
              </a:rPr>
              <a:t>área</a:t>
            </a:r>
            <a:r>
              <a:rPr lang="en-US" sz="1200" b="0" i="0" u="none" strike="noStrike" cap="none" dirty="0">
                <a:solidFill>
                  <a:schemeClr val="dk1"/>
                </a:solidFill>
                <a:latin typeface="Calibri"/>
                <a:ea typeface="Calibri"/>
                <a:cs typeface="Calibri"/>
                <a:sym typeface="Calibri"/>
              </a:rPr>
              <a:t> se </a:t>
            </a:r>
            <a:r>
              <a:rPr lang="en-US" sz="1200" b="0" i="0" u="none" strike="noStrike" cap="none" dirty="0" err="1">
                <a:solidFill>
                  <a:schemeClr val="dk1"/>
                </a:solidFill>
                <a:latin typeface="Calibri"/>
                <a:ea typeface="Calibri"/>
                <a:cs typeface="Calibri"/>
                <a:sym typeface="Calibri"/>
              </a:rPr>
              <a:t>nutran</a:t>
            </a:r>
            <a:r>
              <a:rPr lang="en-US" sz="1200" b="0" i="0" u="none" strike="noStrike" cap="none" dirty="0">
                <a:solidFill>
                  <a:schemeClr val="dk1"/>
                </a:solidFill>
                <a:latin typeface="Calibri"/>
                <a:ea typeface="Calibri"/>
                <a:cs typeface="Calibri"/>
                <a:sym typeface="Calibri"/>
              </a:rPr>
              <a:t> del </a:t>
            </a:r>
            <a:r>
              <a:rPr lang="en-US" sz="1200" b="0" i="0" u="none" strike="noStrike" cap="none" dirty="0" err="1">
                <a:solidFill>
                  <a:schemeClr val="dk1"/>
                </a:solidFill>
                <a:latin typeface="Calibri"/>
                <a:ea typeface="Calibri"/>
                <a:cs typeface="Calibri"/>
                <a:sym typeface="Calibri"/>
              </a:rPr>
              <a:t>conocimiento</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sus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compañeros</a:t>
            </a:r>
            <a:r>
              <a:rPr lang="en-US" sz="1200" b="0" i="0" u="none" strike="noStrike" cap="none" dirty="0">
                <a:solidFill>
                  <a:schemeClr val="dk1"/>
                </a:solidFill>
                <a:latin typeface="Calibri"/>
                <a:ea typeface="Calibri"/>
                <a:cs typeface="Calibri"/>
                <a:sym typeface="Calibri"/>
              </a:rPr>
              <a:t>.</a:t>
            </a:r>
            <a:endParaRPr dirty="0"/>
          </a:p>
        </p:txBody>
      </p:sp>
      <p:sp>
        <p:nvSpPr>
          <p:cNvPr id="648" name="Shape 64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12</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6" name="Shape 65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Resumen:</a:t>
            </a:r>
            <a:endParaRPr lang="es-MX" dirty="0"/>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En esta sección se  conocen los diferentes elementos encontrados en el desarrollo de software centrado en el usuario.</a:t>
            </a:r>
            <a:endParaRPr lang="es-MX" dirty="0"/>
          </a:p>
          <a:p>
            <a:pPr marL="0" marR="0" lvl="0" indent="0" algn="l" rtl="0">
              <a:spcBef>
                <a:spcPts val="0"/>
              </a:spcBef>
              <a:spcAft>
                <a:spcPts val="0"/>
              </a:spcAft>
              <a:buClr>
                <a:schemeClr val="dk1"/>
              </a:buClr>
              <a:buSzPts val="1400"/>
              <a:buFont typeface="Calibri"/>
              <a:buNone/>
            </a:pPr>
            <a:endParaRPr lang="es-MX" dirty="0"/>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Puntos Clave:</a:t>
            </a:r>
            <a:endParaRPr lang="es-MX"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Comprender el ciclo de vida de los sistemas es primordial para entender en que fase de la creación de un sistema se encuentra un programador al momento de participar en el desarrollo de un sistema.</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Observar los beneficios de la gestión de proyectos centrado en el usuario además de las diferencias fundamentales con respecto a otros tipos de gestión de proyectos.</a:t>
            </a:r>
            <a:endParaRPr lang="es-MX" dirty="0"/>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s-MX" sz="1200" b="0" i="0" u="none" strike="noStrike" cap="none" noProof="0" dirty="0">
                <a:solidFill>
                  <a:schemeClr val="dk1"/>
                </a:solidFill>
                <a:latin typeface="Calibri"/>
                <a:ea typeface="Calibri"/>
                <a:cs typeface="Calibri"/>
                <a:sym typeface="Calibri"/>
              </a:rPr>
              <a:t>Observar a la gestión de proyectos de software como un aspecto fundamental del ciclo de vida de un sistema.</a:t>
            </a:r>
            <a:endParaRPr lang="es-MX" dirty="0"/>
          </a:p>
        </p:txBody>
      </p:sp>
      <p:sp>
        <p:nvSpPr>
          <p:cNvPr id="657" name="Shape 65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13</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Shape 66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3" name="Shape 663"/>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664" name="Shape 66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14</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1" name="Shape 671"/>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672" name="Shape 67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15</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9" name="Shape 679"/>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680" name="Shape 68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16</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709" name="Shape 70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17</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Shape 71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19" name="Shape 719"/>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720" name="Shape 72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18</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Shape 189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4" name="Shape 189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s-MX" sz="1200" b="0" i="0" u="none" strike="noStrike" cap="none" dirty="0">
                <a:solidFill>
                  <a:schemeClr val="dk1"/>
                </a:solidFill>
                <a:latin typeface="Arial"/>
                <a:ea typeface="Arial"/>
                <a:cs typeface="Arial"/>
                <a:sym typeface="Arial"/>
              </a:rPr>
              <a:t>Posibles respuestas</a:t>
            </a: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s-MX" sz="1200" b="0" i="0" u="none" strike="noStrike" cap="none" dirty="0">
                <a:solidFill>
                  <a:schemeClr val="dk1"/>
                </a:solidFill>
                <a:latin typeface="Arial"/>
                <a:ea typeface="Arial"/>
                <a:cs typeface="Arial"/>
                <a:sym typeface="Arial"/>
              </a:rPr>
              <a:t>¿Cuál es el propósito de escribir historias de usuario?</a:t>
            </a:r>
            <a:endParaRPr lang="es-MX" sz="900" b="0" i="0" u="none" strike="noStrike" cap="none" dirty="0">
              <a:solidFill>
                <a:srgbClr val="000000"/>
              </a:solidFill>
              <a:latin typeface="Arial"/>
              <a:ea typeface="Arial"/>
              <a:cs typeface="Arial"/>
              <a:sym typeface="Arial"/>
            </a:endParaRPr>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Describir lo que el hay que hacer y priorizar el trabajo en el backlog para identificar las historias de mayor valor (importancia).</a:t>
            </a:r>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¿En que se deben de enfocar las historias?</a:t>
            </a:r>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En el “</a:t>
            </a:r>
            <a:r>
              <a:rPr lang="es-MX" sz="1200" b="0" i="0" u="none" strike="noStrike" cap="none" dirty="0" err="1">
                <a:solidFill>
                  <a:schemeClr val="dk1"/>
                </a:solidFill>
                <a:latin typeface="Calibri"/>
                <a:ea typeface="Calibri"/>
                <a:cs typeface="Calibri"/>
                <a:sym typeface="Calibri"/>
              </a:rPr>
              <a:t>who</a:t>
            </a:r>
            <a:r>
              <a:rPr lang="es-MX" sz="1200" b="0" i="0" u="none" strike="noStrike" cap="none" dirty="0">
                <a:solidFill>
                  <a:schemeClr val="dk1"/>
                </a:solidFill>
                <a:latin typeface="Calibri"/>
                <a:ea typeface="Calibri"/>
                <a:cs typeface="Calibri"/>
                <a:sym typeface="Calibri"/>
              </a:rPr>
              <a:t>”, “</a:t>
            </a:r>
            <a:r>
              <a:rPr lang="es-MX" sz="1200" b="0" i="0" u="none" strike="noStrike" cap="none" dirty="0" err="1">
                <a:solidFill>
                  <a:schemeClr val="dk1"/>
                </a:solidFill>
                <a:latin typeface="Calibri"/>
                <a:ea typeface="Calibri"/>
                <a:cs typeface="Calibri"/>
                <a:sym typeface="Calibri"/>
              </a:rPr>
              <a:t>what</a:t>
            </a:r>
            <a:r>
              <a:rPr lang="es-MX" sz="1200" b="0" i="0" u="none" strike="noStrike" cap="none" dirty="0">
                <a:solidFill>
                  <a:schemeClr val="dk1"/>
                </a:solidFill>
                <a:latin typeface="Calibri"/>
                <a:ea typeface="Calibri"/>
                <a:cs typeface="Calibri"/>
                <a:sym typeface="Calibri"/>
              </a:rPr>
              <a:t>” y “</a:t>
            </a:r>
            <a:r>
              <a:rPr lang="es-MX" sz="1200" b="0" i="0" u="none" strike="noStrike" cap="none" dirty="0" err="1">
                <a:solidFill>
                  <a:schemeClr val="dk1"/>
                </a:solidFill>
                <a:latin typeface="Calibri"/>
                <a:ea typeface="Calibri"/>
                <a:cs typeface="Calibri"/>
                <a:sym typeface="Calibri"/>
              </a:rPr>
              <a:t>why</a:t>
            </a:r>
            <a:r>
              <a:rPr lang="es-MX" sz="1200" b="0" i="0" u="none" strike="noStrike" cap="none" dirty="0">
                <a:solidFill>
                  <a:schemeClr val="dk1"/>
                </a:solidFill>
                <a:latin typeface="Calibri"/>
                <a:ea typeface="Calibri"/>
                <a:cs typeface="Calibri"/>
                <a:sym typeface="Calibri"/>
              </a:rPr>
              <a:t>”. Se debe evitar que las historias se enfoquen en el “</a:t>
            </a:r>
            <a:r>
              <a:rPr lang="es-MX" sz="1200" b="0" i="0" u="none" strike="noStrike" cap="none" dirty="0" err="1">
                <a:solidFill>
                  <a:schemeClr val="dk1"/>
                </a:solidFill>
                <a:latin typeface="Calibri"/>
                <a:ea typeface="Calibri"/>
                <a:cs typeface="Calibri"/>
                <a:sym typeface="Calibri"/>
              </a:rPr>
              <a:t>How</a:t>
            </a:r>
            <a:r>
              <a:rPr lang="es-MX" sz="12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Menciona </a:t>
            </a:r>
            <a:r>
              <a:rPr lang="es-MX" sz="1200" b="0" i="0" u="none" strike="noStrike" cap="none" dirty="0" err="1">
                <a:solidFill>
                  <a:schemeClr val="dk1"/>
                </a:solidFill>
                <a:latin typeface="Calibri"/>
                <a:ea typeface="Calibri"/>
                <a:cs typeface="Calibri"/>
                <a:sym typeface="Calibri"/>
              </a:rPr>
              <a:t>tips</a:t>
            </a:r>
            <a:r>
              <a:rPr lang="es-MX" sz="1200" b="0" i="0" u="none" strike="noStrike" cap="none" dirty="0">
                <a:solidFill>
                  <a:schemeClr val="dk1"/>
                </a:solidFill>
                <a:latin typeface="Calibri"/>
                <a:ea typeface="Calibri"/>
                <a:cs typeface="Calibri"/>
                <a:sym typeface="Calibri"/>
              </a:rPr>
              <a:t> para escribir buenas historias</a:t>
            </a:r>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Entender el valor del cliente.</a:t>
            </a:r>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Conocer a tu cliente.</a:t>
            </a:r>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Enfocarte en el que y no en el como.</a:t>
            </a:r>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Menciona el </a:t>
            </a:r>
            <a:r>
              <a:rPr lang="es-MX" sz="1200" b="0" i="0" u="none" strike="noStrike" cap="none" dirty="0" err="1">
                <a:solidFill>
                  <a:schemeClr val="dk1"/>
                </a:solidFill>
                <a:latin typeface="Calibri"/>
                <a:ea typeface="Calibri"/>
                <a:cs typeface="Calibri"/>
                <a:sym typeface="Calibri"/>
              </a:rPr>
              <a:t>template</a:t>
            </a:r>
            <a:r>
              <a:rPr lang="es-MX" sz="1200" b="0" i="0" u="none" strike="noStrike" cap="none" dirty="0">
                <a:solidFill>
                  <a:schemeClr val="dk1"/>
                </a:solidFill>
                <a:latin typeface="Calibri"/>
                <a:ea typeface="Calibri"/>
                <a:cs typeface="Calibri"/>
                <a:sym typeface="Calibri"/>
              </a:rPr>
              <a:t> recomendado para escribir buenas historias.</a:t>
            </a:r>
          </a:p>
          <a:p>
            <a:pPr marL="0" marR="0" lvl="0" indent="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“As a &lt;</a:t>
            </a:r>
            <a:r>
              <a:rPr lang="es-MX" sz="1200" b="0" i="0" u="none" strike="noStrike" cap="none" dirty="0" err="1">
                <a:solidFill>
                  <a:schemeClr val="dk1"/>
                </a:solidFill>
                <a:latin typeface="Calibri"/>
                <a:ea typeface="Calibri"/>
                <a:cs typeface="Calibri"/>
                <a:sym typeface="Calibri"/>
              </a:rPr>
              <a:t>who</a:t>
            </a:r>
            <a:r>
              <a:rPr lang="es-MX" sz="1200" b="0" i="0" u="none" strike="noStrike" cap="none" dirty="0">
                <a:solidFill>
                  <a:schemeClr val="dk1"/>
                </a:solidFill>
                <a:latin typeface="Calibri"/>
                <a:ea typeface="Calibri"/>
                <a:cs typeface="Calibri"/>
                <a:sym typeface="Calibri"/>
              </a:rPr>
              <a:t>&gt;, I </a:t>
            </a:r>
            <a:r>
              <a:rPr lang="es-MX" sz="1200" b="0" i="0" u="none" strike="noStrike" cap="none" dirty="0" err="1">
                <a:solidFill>
                  <a:schemeClr val="dk1"/>
                </a:solidFill>
                <a:latin typeface="Calibri"/>
                <a:ea typeface="Calibri"/>
                <a:cs typeface="Calibri"/>
                <a:sym typeface="Calibri"/>
              </a:rPr>
              <a:t>want</a:t>
            </a:r>
            <a:r>
              <a:rPr lang="es-MX" sz="1200" b="0" i="0" u="none" strike="noStrike" cap="none" dirty="0">
                <a:solidFill>
                  <a:schemeClr val="dk1"/>
                </a:solidFill>
                <a:latin typeface="Calibri"/>
                <a:ea typeface="Calibri"/>
                <a:cs typeface="Calibri"/>
                <a:sym typeface="Calibri"/>
              </a:rPr>
              <a:t> &lt;</a:t>
            </a:r>
            <a:r>
              <a:rPr lang="es-MX" sz="1200" b="0" i="0" u="none" strike="noStrike" cap="none" dirty="0" err="1">
                <a:solidFill>
                  <a:schemeClr val="dk1"/>
                </a:solidFill>
                <a:latin typeface="Calibri"/>
                <a:ea typeface="Calibri"/>
                <a:cs typeface="Calibri"/>
                <a:sym typeface="Calibri"/>
              </a:rPr>
              <a:t>what</a:t>
            </a:r>
            <a:r>
              <a:rPr lang="es-MX" sz="1200" b="0" i="0" u="none" strike="noStrike" cap="none" dirty="0">
                <a:solidFill>
                  <a:schemeClr val="dk1"/>
                </a:solidFill>
                <a:latin typeface="Calibri"/>
                <a:ea typeface="Calibri"/>
                <a:cs typeface="Calibri"/>
                <a:sym typeface="Calibri"/>
              </a:rPr>
              <a:t>&gt; so </a:t>
            </a:r>
            <a:r>
              <a:rPr lang="es-MX" sz="1200" b="0" i="0" u="none" strike="noStrike" cap="none" dirty="0" err="1">
                <a:solidFill>
                  <a:schemeClr val="dk1"/>
                </a:solidFill>
                <a:latin typeface="Calibri"/>
                <a:ea typeface="Calibri"/>
                <a:cs typeface="Calibri"/>
                <a:sym typeface="Calibri"/>
              </a:rPr>
              <a:t>that</a:t>
            </a:r>
            <a:r>
              <a:rPr lang="es-MX" sz="1200" b="0" i="0" u="none" strike="noStrike" cap="none" dirty="0">
                <a:solidFill>
                  <a:schemeClr val="dk1"/>
                </a:solidFill>
                <a:latin typeface="Calibri"/>
                <a:ea typeface="Calibri"/>
                <a:cs typeface="Calibri"/>
                <a:sym typeface="Calibri"/>
              </a:rPr>
              <a:t> &lt;</a:t>
            </a:r>
            <a:r>
              <a:rPr lang="es-MX" sz="1200" b="0" i="0" u="none" strike="noStrike" cap="none" dirty="0" err="1">
                <a:solidFill>
                  <a:schemeClr val="dk1"/>
                </a:solidFill>
                <a:latin typeface="Calibri"/>
                <a:ea typeface="Calibri"/>
                <a:cs typeface="Calibri"/>
                <a:sym typeface="Calibri"/>
              </a:rPr>
              <a:t>why</a:t>
            </a:r>
            <a:r>
              <a:rPr lang="es-MX" sz="1200" b="0" i="0" u="none" strike="noStrike" cap="none" dirty="0">
                <a:solidFill>
                  <a:schemeClr val="dk1"/>
                </a:solidFill>
                <a:latin typeface="Calibri"/>
                <a:ea typeface="Calibri"/>
                <a:cs typeface="Calibri"/>
                <a:sym typeface="Calibri"/>
              </a:rPr>
              <a:t>&gt;”.</a:t>
            </a:r>
          </a:p>
        </p:txBody>
      </p:sp>
      <p:sp>
        <p:nvSpPr>
          <p:cNvPr id="1895" name="Shape 189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19</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3364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497" name="Shape 49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Shape 73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3" name="Shape 733"/>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La presente diapositiva muestra como plasmar y priorizar las historias de los usuarios de modo que el equipo de desarrollo tenga una idea clara del avance logrado en el desarrollo del proyecto. </a:t>
            </a:r>
          </a:p>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Punto clave:</a:t>
            </a:r>
          </a:p>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Las metodologías centradas en el usuario tienen la cualidad de utilizar ayudas gráficas durante todo el ciclo de vida de un proyecto de software.</a:t>
            </a:r>
            <a:endParaRPr sz="1200" b="0" i="0" u="none" strike="noStrike" cap="none" dirty="0">
              <a:solidFill>
                <a:schemeClr val="dk1"/>
              </a:solidFill>
              <a:latin typeface="Calibri"/>
              <a:ea typeface="Calibri"/>
              <a:cs typeface="Calibri"/>
              <a:sym typeface="Calibri"/>
            </a:endParaRPr>
          </a:p>
        </p:txBody>
      </p:sp>
      <p:sp>
        <p:nvSpPr>
          <p:cNvPr id="734" name="Shape 73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20</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0" name="Shape 760"/>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761" name="Shape 761"/>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5" name="Shape 785"/>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786" name="Shape 78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22</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0" name="Shape 810"/>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811" name="Shape 811"/>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23</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Shape 83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4" name="Shape 83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835" name="Shape 83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24</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Shape 85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9" name="Shape 859"/>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860" name="Shape 86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25</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4" name="Shape 88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885" name="Shape 88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26</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9" name="Shape 90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Resumen:</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En esta sección se  contextualiza la metodología de desarrollo de software XP</a:t>
            </a:r>
            <a:endParaRPr lang="es-MX" noProof="0" dirty="0"/>
          </a:p>
          <a:p>
            <a:pPr marL="0" marR="0" lvl="0" indent="0" algn="l" rtl="0">
              <a:spcBef>
                <a:spcPts val="0"/>
              </a:spcBef>
              <a:spcAft>
                <a:spcPts val="0"/>
              </a:spcAft>
              <a:buClr>
                <a:schemeClr val="dk1"/>
              </a:buClr>
              <a:buSzPts val="1400"/>
              <a:buFont typeface="Calibri"/>
              <a:buNone/>
            </a:pP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Puntos clave:</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Repasar el concepto de metodología de desarrollo como los pasos a seguir para desarrollar un software.</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Conocer la metodología de desarrollo Extreme </a:t>
            </a:r>
            <a:r>
              <a:rPr lang="es-MX" sz="1200" b="0" i="0" u="none" strike="noStrike" cap="none" noProof="0" dirty="0" err="1">
                <a:solidFill>
                  <a:schemeClr val="dk1"/>
                </a:solidFill>
                <a:latin typeface="Calibri"/>
                <a:ea typeface="Calibri"/>
                <a:cs typeface="Calibri"/>
                <a:sym typeface="Calibri"/>
              </a:rPr>
              <a:t>Programming</a:t>
            </a:r>
            <a:r>
              <a:rPr lang="es-MX" sz="1200" b="0" i="0" u="none" strike="noStrike" cap="none" noProof="0" dirty="0">
                <a:solidFill>
                  <a:schemeClr val="dk1"/>
                </a:solidFill>
                <a:latin typeface="Calibri"/>
                <a:ea typeface="Calibri"/>
                <a:cs typeface="Calibri"/>
                <a:sym typeface="Calibri"/>
              </a:rPr>
              <a:t> para el desarrollo de proyectos de software.</a:t>
            </a:r>
          </a:p>
        </p:txBody>
      </p:sp>
      <p:sp>
        <p:nvSpPr>
          <p:cNvPr id="910" name="Shape 91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27</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6" name="Shape 916"/>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917" name="Shape 91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28</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24" name="Shape 92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925" name="Shape 92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29</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1" name="Shape 51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Resumen:</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En esta sección se  reflexiona acerca de la gestión de proyectos, su uso, sus etapas y sus aplicaciones. </a:t>
            </a:r>
            <a:r>
              <a:rPr lang="es-MX" noProof="0" dirty="0"/>
              <a:t>Los participantes</a:t>
            </a:r>
            <a:r>
              <a:rPr lang="es-MX" sz="1200" b="0" i="0" u="none" strike="noStrike" cap="none" noProof="0" dirty="0">
                <a:solidFill>
                  <a:schemeClr val="dk1"/>
                </a:solidFill>
                <a:latin typeface="Calibri"/>
                <a:ea typeface="Calibri"/>
                <a:cs typeface="Calibri"/>
                <a:sym typeface="Calibri"/>
              </a:rPr>
              <a:t> entenderán por qué es importante la gestión en el desarrollo del software.</a:t>
            </a:r>
          </a:p>
          <a:p>
            <a:pPr marL="0" marR="0" lvl="0" indent="0" algn="l" rtl="0">
              <a:spcBef>
                <a:spcPts val="0"/>
              </a:spcBef>
              <a:spcAft>
                <a:spcPts val="0"/>
              </a:spcAft>
              <a:buClr>
                <a:schemeClr val="dk1"/>
              </a:buClr>
              <a:buSzPts val="1400"/>
              <a:buFont typeface="Calibri"/>
              <a:buNone/>
            </a:pPr>
            <a:endParaRPr lang="es-MX" noProof="0" dirty="0"/>
          </a:p>
          <a:p>
            <a:pPr marL="0" marR="0" lvl="0" indent="0" algn="l" rtl="0">
              <a:spcBef>
                <a:spcPts val="0"/>
              </a:spcBef>
              <a:spcAft>
                <a:spcPts val="0"/>
              </a:spcAft>
              <a:buClr>
                <a:schemeClr val="dk1"/>
              </a:buClr>
              <a:buSzPts val="1400"/>
              <a:buFont typeface="Calibri"/>
              <a:buNone/>
            </a:pPr>
            <a:r>
              <a:rPr lang="es-MX" noProof="0" dirty="0"/>
              <a:t>Puntos Clave</a:t>
            </a:r>
          </a:p>
          <a:p>
            <a:pPr marL="0" marR="0" lvl="0" indent="0" algn="l" rtl="0">
              <a:spcBef>
                <a:spcPts val="0"/>
              </a:spcBef>
              <a:spcAft>
                <a:spcPts val="0"/>
              </a:spcAft>
              <a:buClr>
                <a:schemeClr val="dk1"/>
              </a:buClr>
              <a:buSzPts val="1400"/>
              <a:buFont typeface="Calibri"/>
              <a:buNone/>
            </a:pPr>
            <a:r>
              <a:rPr lang="es-MX" noProof="0" dirty="0"/>
              <a:t>Reflexionar sobre lo la definición de proyecto, proyecto de software y ciclo de vida.</a:t>
            </a:r>
          </a:p>
        </p:txBody>
      </p:sp>
      <p:sp>
        <p:nvSpPr>
          <p:cNvPr id="512" name="Shape 51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3</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7" name="Shape 93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938" name="Shape 93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30</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Shape 94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45" name="Shape 945"/>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946" name="Shape 94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31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Shape 97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3" name="Shape 973"/>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974" name="Shape 97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32</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Shape 98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1" name="Shape 981"/>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982" name="Shape 98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33</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Shape 98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9" name="Shape 98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Resumen:</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En esta sección se  contextualiza la metodología de desarrollo de software TDD</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Puntos clave:</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Repasar el concepto de metodología de desarrollo como los pasos a seguir para desarrollar un software.</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Conocer la metodología de desarrollo Test </a:t>
            </a:r>
            <a:r>
              <a:rPr lang="es-MX" sz="1200" b="0" i="0" u="none" strike="noStrike" cap="none" noProof="0" dirty="0" err="1">
                <a:solidFill>
                  <a:schemeClr val="dk1"/>
                </a:solidFill>
                <a:latin typeface="Calibri"/>
                <a:ea typeface="Calibri"/>
                <a:cs typeface="Calibri"/>
                <a:sym typeface="Calibri"/>
              </a:rPr>
              <a:t>Driven</a:t>
            </a:r>
            <a:r>
              <a:rPr lang="es-MX" sz="1200" b="0" i="0" u="none" strike="noStrike" cap="none" noProof="0" dirty="0">
                <a:solidFill>
                  <a:schemeClr val="dk1"/>
                </a:solidFill>
                <a:latin typeface="Calibri"/>
                <a:ea typeface="Calibri"/>
                <a:cs typeface="Calibri"/>
                <a:sym typeface="Calibri"/>
              </a:rPr>
              <a:t> </a:t>
            </a:r>
            <a:r>
              <a:rPr lang="es-MX" sz="1200" b="0" i="0" u="none" strike="noStrike" cap="none" noProof="0" dirty="0" err="1">
                <a:solidFill>
                  <a:schemeClr val="dk1"/>
                </a:solidFill>
                <a:latin typeface="Calibri"/>
                <a:ea typeface="Calibri"/>
                <a:cs typeface="Calibri"/>
                <a:sym typeface="Calibri"/>
              </a:rPr>
              <a:t>Development</a:t>
            </a:r>
            <a:r>
              <a:rPr lang="es-MX" sz="1200" b="0" i="0" u="none" strike="noStrike" cap="none" noProof="0" dirty="0">
                <a:solidFill>
                  <a:schemeClr val="dk1"/>
                </a:solidFill>
                <a:latin typeface="Calibri"/>
                <a:ea typeface="Calibri"/>
                <a:cs typeface="Calibri"/>
                <a:sym typeface="Calibri"/>
              </a:rPr>
              <a:t> para el desarrollo de proyectos de software.</a:t>
            </a:r>
          </a:p>
        </p:txBody>
      </p:sp>
      <p:sp>
        <p:nvSpPr>
          <p:cNvPr id="990" name="Shape 99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34</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7" name="Shape 99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998" name="Shape 99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35</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Shape 100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5" name="Shape 1005"/>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Pedir a los estudiantes que en un tiempo libre observen este video.  El presente video es muy importante como información general pues las pruebas unitarias es la forma en la cual empresas como Intel automatizan el </a:t>
            </a:r>
            <a:r>
              <a:rPr lang="es-MX" sz="1200" b="0" i="0" u="none" strike="noStrike" cap="none" dirty="0" err="1">
                <a:solidFill>
                  <a:schemeClr val="dk1"/>
                </a:solidFill>
                <a:latin typeface="Calibri"/>
                <a:ea typeface="Calibri"/>
                <a:cs typeface="Calibri"/>
                <a:sym typeface="Calibri"/>
              </a:rPr>
              <a:t>testing</a:t>
            </a:r>
            <a:r>
              <a:rPr lang="es-MX" sz="1200" b="0" i="0" u="none" strike="noStrike" cap="none" dirty="0">
                <a:solidFill>
                  <a:schemeClr val="dk1"/>
                </a:solidFill>
                <a:latin typeface="Calibri"/>
                <a:ea typeface="Calibri"/>
                <a:cs typeface="Calibri"/>
                <a:sym typeface="Calibri"/>
              </a:rPr>
              <a:t> de sus aplicaciones. Las pruebas unitarias es una forma en la cual se lleva a cabo el TDD.</a:t>
            </a:r>
            <a:endParaRPr sz="1200" b="0" i="0" u="none" strike="noStrike" cap="none" dirty="0">
              <a:solidFill>
                <a:schemeClr val="dk1"/>
              </a:solidFill>
              <a:latin typeface="Calibri"/>
              <a:ea typeface="Calibri"/>
              <a:cs typeface="Calibri"/>
              <a:sym typeface="Calibri"/>
            </a:endParaRPr>
          </a:p>
        </p:txBody>
      </p:sp>
      <p:sp>
        <p:nvSpPr>
          <p:cNvPr id="1006" name="Shape 100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36</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Shape 101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9" name="Shape 1019"/>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Este video contiene los pasos involucrados en el TDD.</a:t>
            </a:r>
            <a:endParaRPr sz="1200" b="0" i="0" u="none" strike="noStrike" cap="none" dirty="0">
              <a:solidFill>
                <a:schemeClr val="dk1"/>
              </a:solidFill>
              <a:latin typeface="Calibri"/>
              <a:ea typeface="Calibri"/>
              <a:cs typeface="Calibri"/>
              <a:sym typeface="Calibri"/>
            </a:endParaRPr>
          </a:p>
        </p:txBody>
      </p:sp>
      <p:sp>
        <p:nvSpPr>
          <p:cNvPr id="1020" name="Shape 102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37</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Shape 103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31" name="Shape 1031"/>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032" name="Shape 103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38</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Shape 103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40" name="Shape 1040"/>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041" name="Shape 1041"/>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39</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8" name="Shape 51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Se requiere que los </a:t>
            </a:r>
            <a:r>
              <a:rPr lang="es-MX" noProof="0" dirty="0"/>
              <a:t>participante</a:t>
            </a:r>
            <a:r>
              <a:rPr lang="es-MX" sz="1200" b="0" i="0" u="none" strike="noStrike" cap="none" noProof="0" dirty="0">
                <a:solidFill>
                  <a:schemeClr val="dk1"/>
                </a:solidFill>
                <a:latin typeface="Calibri"/>
                <a:ea typeface="Calibri"/>
                <a:cs typeface="Calibri"/>
                <a:sym typeface="Calibri"/>
              </a:rPr>
              <a:t>s reflexionen sobre las siguientes preguntas. </a:t>
            </a:r>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Una lluvia de ideas por pregunta es perfecta para este tema.</a:t>
            </a:r>
            <a:endParaRPr lang="es-MX" noProof="0" dirty="0"/>
          </a:p>
          <a:p>
            <a:pPr marL="0" marR="0" lvl="0" indent="0" algn="l" rtl="0">
              <a:spcBef>
                <a:spcPts val="0"/>
              </a:spcBef>
              <a:spcAft>
                <a:spcPts val="0"/>
              </a:spcAft>
              <a:buClr>
                <a:schemeClr val="dk1"/>
              </a:buClr>
              <a:buSzPts val="1400"/>
              <a:buFont typeface="Calibri"/>
              <a:buNone/>
            </a:pP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Posibles respuestas:</a:t>
            </a:r>
            <a:endParaRPr lang="es-MX" noProof="0" dirty="0"/>
          </a:p>
          <a:p>
            <a:pPr marL="0" marR="0" lvl="0" indent="0" algn="l" rtl="0">
              <a:spcBef>
                <a:spcPts val="0"/>
              </a:spcBef>
              <a:spcAft>
                <a:spcPts val="0"/>
              </a:spcAft>
              <a:buClr>
                <a:schemeClr val="dk1"/>
              </a:buClr>
              <a:buSzPts val="1400"/>
              <a:buFont typeface="Calibri"/>
              <a:buNone/>
            </a:pPr>
            <a:r>
              <a:rPr lang="es-MX" sz="1200" b="1" i="0" u="none" strike="noStrike" cap="none" noProof="0" dirty="0">
                <a:solidFill>
                  <a:schemeClr val="dk1"/>
                </a:solidFill>
              </a:rPr>
              <a:t>Proyecto</a:t>
            </a:r>
            <a:endParaRPr lang="es-MX" b="1" noProof="0" dirty="0"/>
          </a:p>
          <a:p>
            <a:pPr marL="0" marR="0" lvl="0" indent="0" algn="l" rtl="0">
              <a:spcBef>
                <a:spcPts val="0"/>
              </a:spcBef>
              <a:spcAft>
                <a:spcPts val="0"/>
              </a:spcAft>
              <a:buNone/>
            </a:pPr>
            <a:r>
              <a:rPr lang="es-MX" sz="1200" b="0" i="0" u="none" strike="noStrike" cap="none" noProof="0" dirty="0">
                <a:solidFill>
                  <a:schemeClr val="dk1"/>
                </a:solidFill>
                <a:latin typeface="Calibri"/>
                <a:ea typeface="Calibri"/>
                <a:cs typeface="Calibri"/>
                <a:sym typeface="Calibri"/>
              </a:rPr>
              <a:t>Un proyecto es una asociación de esfuerzo, limitado en el tiempo, con un objetivo definido, que requiere del acuerdo de un conjunto de especialidades  y recursos.</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Organización temporal con el fin de lograr un objetivo específico.</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Cuando los objetivos de un proyecto son alcanzados entonces se dice que le proyecto está completo.</a:t>
            </a:r>
            <a:endParaRPr lang="es-MX" noProof="0" dirty="0"/>
          </a:p>
          <a:p>
            <a:pPr marL="0" marR="0" lvl="0" indent="0" algn="l" rtl="0">
              <a:spcBef>
                <a:spcPts val="0"/>
              </a:spcBef>
              <a:spcAft>
                <a:spcPts val="0"/>
              </a:spcAft>
              <a:buClr>
                <a:schemeClr val="dk1"/>
              </a:buClr>
              <a:buSzPts val="1400"/>
              <a:buFont typeface="Calibri"/>
              <a:buNone/>
            </a:pPr>
            <a:r>
              <a:rPr lang="es-MX" sz="1200" b="1" i="0" u="none" strike="noStrike" cap="none" noProof="0" dirty="0">
                <a:solidFill>
                  <a:schemeClr val="dk1"/>
                </a:solidFill>
              </a:rPr>
              <a:t>Proyecto de software o informático</a:t>
            </a:r>
            <a:endParaRPr lang="es-MX" b="1"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Los proyectos de software además se caracterizan por la inevitable existencia de relaciones con otros proyectos informáticos, el estar altamente propensos a la obsolescencia especialmente tecnológica y la intensa participación del recurso humano de distintas áreas durante su desarrollo.</a:t>
            </a:r>
            <a:endParaRPr lang="es-MX" noProof="0" dirty="0"/>
          </a:p>
          <a:p>
            <a:pPr marL="0" marR="0" lvl="0" indent="0" algn="l" rtl="0">
              <a:spcBef>
                <a:spcPts val="0"/>
              </a:spcBef>
              <a:spcAft>
                <a:spcPts val="0"/>
              </a:spcAft>
              <a:buClr>
                <a:schemeClr val="dk1"/>
              </a:buClr>
              <a:buSzPts val="1400"/>
              <a:buFont typeface="Calibri"/>
              <a:buNone/>
            </a:pPr>
            <a:r>
              <a:rPr lang="es-MX" sz="1200" b="1" i="0" u="none" strike="noStrike" cap="none" noProof="0" dirty="0">
                <a:solidFill>
                  <a:schemeClr val="dk1"/>
                </a:solidFill>
              </a:rPr>
              <a:t>Gestión de proyectos</a:t>
            </a:r>
            <a:endParaRPr lang="es-MX" b="1"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Es un proceso continuo, requiere de una estrategia global, apoyada por herramientas de trabajo que incrementen la productividad. El propósito de planificar y controlar es proveer una propuesta uniforme para el desarrollo y la administración de proyectos.</a:t>
            </a:r>
          </a:p>
          <a:p>
            <a:pPr marL="0" marR="0" lvl="0" indent="0" algn="l" rtl="0">
              <a:spcBef>
                <a:spcPts val="0"/>
              </a:spcBef>
              <a:spcAft>
                <a:spcPts val="0"/>
              </a:spcAft>
              <a:buClr>
                <a:schemeClr val="dk1"/>
              </a:buClr>
              <a:buSzPts val="1400"/>
              <a:buFont typeface="Calibri"/>
              <a:buNone/>
            </a:pPr>
            <a:r>
              <a:rPr lang="es-MX" sz="1200" b="1" i="0" u="none" strike="noStrike" cap="none" noProof="0" dirty="0">
                <a:solidFill>
                  <a:schemeClr val="dk1"/>
                </a:solidFill>
                <a:latin typeface="Calibri"/>
                <a:ea typeface="Calibri"/>
                <a:cs typeface="Calibri"/>
                <a:sym typeface="Calibri"/>
              </a:rPr>
              <a:t>Las dos categorías de actividades de gestión de proyecto de software son:</a:t>
            </a:r>
            <a:endParaRPr lang="es-MX" sz="1200" b="0" i="0" u="none" strike="noStrike" cap="none" noProof="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Actividades de gestión y actividades de desarrollo del sistema.</a:t>
            </a:r>
          </a:p>
          <a:p>
            <a:pPr marL="0" marR="0" lvl="0" indent="0" algn="l" rtl="0">
              <a:spcBef>
                <a:spcPts val="0"/>
              </a:spcBef>
              <a:spcAft>
                <a:spcPts val="0"/>
              </a:spcAft>
              <a:buClr>
                <a:schemeClr val="dk1"/>
              </a:buClr>
              <a:buSzPts val="1400"/>
              <a:buFont typeface="Calibri"/>
              <a:buNone/>
            </a:pPr>
            <a:r>
              <a:rPr lang="es-MX" sz="1200" b="1" i="0" u="none" strike="noStrike" cap="none" noProof="0" dirty="0">
                <a:solidFill>
                  <a:schemeClr val="dk1"/>
                </a:solidFill>
                <a:latin typeface="Calibri"/>
                <a:ea typeface="Calibri"/>
                <a:cs typeface="Calibri"/>
                <a:sym typeface="Calibri"/>
              </a:rPr>
              <a:t>El ciclo de vida de un software es:</a:t>
            </a:r>
            <a:endParaRPr lang="es-MX" sz="1200" b="0" i="0" u="none" strike="noStrike" cap="none" noProof="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Las diferentes etapas por la cuales el sistema pasa, desde su análisis hasta su final.</a:t>
            </a:r>
          </a:p>
          <a:p>
            <a:pPr marL="0" marR="0" lvl="0" indent="0" algn="l" rtl="0">
              <a:spcBef>
                <a:spcPts val="0"/>
              </a:spcBef>
              <a:spcAft>
                <a:spcPts val="0"/>
              </a:spcAft>
              <a:buClr>
                <a:schemeClr val="dk1"/>
              </a:buClr>
              <a:buSzPts val="1400"/>
              <a:buFont typeface="Calibri"/>
              <a:buNone/>
            </a:pPr>
            <a:r>
              <a:rPr lang="es-MX" sz="1200" b="1" i="0" u="none" strike="noStrike" cap="none" noProof="0" dirty="0">
                <a:solidFill>
                  <a:schemeClr val="dk1"/>
                </a:solidFill>
                <a:latin typeface="Calibri"/>
                <a:ea typeface="Calibri"/>
                <a:cs typeface="Calibri"/>
                <a:sym typeface="Calibri"/>
              </a:rPr>
              <a:t>Etapas involucradas en el ciclo de vida son:</a:t>
            </a:r>
            <a:endParaRPr lang="es-MX" sz="1200" b="0" i="0" u="none" strike="noStrike" cap="none" noProof="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Dependen del modelo de desarrollo. Sin embargo las principales son: el análisis y diseño, codificación, </a:t>
            </a:r>
            <a:r>
              <a:rPr lang="es-MX" sz="1200" b="0" i="0" u="none" strike="noStrike" cap="none" noProof="0" dirty="0" err="1">
                <a:solidFill>
                  <a:schemeClr val="dk1"/>
                </a:solidFill>
                <a:latin typeface="Calibri"/>
                <a:ea typeface="Calibri"/>
                <a:cs typeface="Calibri"/>
                <a:sym typeface="Calibri"/>
              </a:rPr>
              <a:t>testing</a:t>
            </a:r>
            <a:r>
              <a:rPr lang="es-MX" sz="1200" b="0" i="0" u="none" strike="noStrike" cap="none" noProof="0" dirty="0">
                <a:solidFill>
                  <a:schemeClr val="dk1"/>
                </a:solidFill>
                <a:latin typeface="Calibri"/>
                <a:ea typeface="Calibri"/>
                <a:cs typeface="Calibri"/>
                <a:sym typeface="Calibri"/>
              </a:rPr>
              <a:t> y </a:t>
            </a:r>
            <a:r>
              <a:rPr lang="es-MX" sz="1200" b="0" i="0" u="none" strike="noStrike" cap="none" noProof="0" dirty="0" err="1">
                <a:solidFill>
                  <a:schemeClr val="dk1"/>
                </a:solidFill>
                <a:latin typeface="Calibri"/>
                <a:ea typeface="Calibri"/>
                <a:cs typeface="Calibri"/>
                <a:sym typeface="Calibri"/>
              </a:rPr>
              <a:t>deployment</a:t>
            </a:r>
            <a:r>
              <a:rPr lang="es-MX" sz="1200" b="0" i="0" u="none" strike="noStrike" cap="none" noProof="0" dirty="0">
                <a:solidFill>
                  <a:schemeClr val="dk1"/>
                </a:solidFill>
                <a:latin typeface="Calibri"/>
                <a:ea typeface="Calibri"/>
                <a:cs typeface="Calibri"/>
                <a:sym typeface="Calibri"/>
              </a:rPr>
              <a:t> y mantenimiento.</a:t>
            </a:r>
            <a:endParaRPr lang="es-MX" sz="1200" b="1" i="0" u="none" strike="noStrike" cap="none" noProof="0" dirty="0">
              <a:solidFill>
                <a:schemeClr val="dk1"/>
              </a:solidFill>
              <a:latin typeface="Calibri"/>
              <a:ea typeface="Calibri"/>
              <a:cs typeface="Calibri"/>
              <a:sym typeface="Calibri"/>
            </a:endParaRPr>
          </a:p>
        </p:txBody>
      </p:sp>
      <p:sp>
        <p:nvSpPr>
          <p:cNvPr id="519" name="Shape 51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Shape 104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49" name="Shape 1049"/>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050" name="Shape 105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40</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Shape 107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7" name="Shape 107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El objetivo de este ejercicio no es que los </a:t>
            </a:r>
            <a:r>
              <a:rPr lang="en-US"/>
              <a:t>participantes</a:t>
            </a:r>
            <a:r>
              <a:rPr lang="en-US" sz="1200" b="0" i="0" u="none" strike="noStrike" cap="none">
                <a:solidFill>
                  <a:schemeClr val="dk1"/>
                </a:solidFill>
                <a:latin typeface="Calibri"/>
                <a:ea typeface="Calibri"/>
                <a:cs typeface="Calibri"/>
                <a:sym typeface="Calibri"/>
              </a:rPr>
              <a:t> lo resuelvan con todos sus pasos en su forma más estricta sino más bien que identifiquen los elementos a tomar en cuenta cuando se desarrolle bajo esta metodología. Mediante una lluvia de ideas dejar que los </a:t>
            </a:r>
            <a:r>
              <a:rPr lang="en-US"/>
              <a:t>participantes</a:t>
            </a:r>
            <a:r>
              <a:rPr lang="en-US" sz="1200" b="0" i="0" u="none" strike="noStrike" cap="none">
                <a:solidFill>
                  <a:schemeClr val="dk1"/>
                </a:solidFill>
                <a:latin typeface="Calibri"/>
                <a:ea typeface="Calibri"/>
                <a:cs typeface="Calibri"/>
                <a:sym typeface="Calibri"/>
              </a:rPr>
              <a:t> reflexionen sobre el contenido de cada uno de los pasos. Nótese que en las siguientes diapositivas viene la solución.</a:t>
            </a:r>
            <a:endParaRPr/>
          </a:p>
        </p:txBody>
      </p:sp>
      <p:sp>
        <p:nvSpPr>
          <p:cNvPr id="1078" name="Shape 107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Shape 108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6" name="Shape 1086"/>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087" name="Shape 108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42</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Shape 109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94" name="Shape 109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095" name="Shape 109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43</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Shape 110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02" name="Shape 1102"/>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103" name="Shape 110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44</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2" name="Shape 1112"/>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113" name="Shape 111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45</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Shape 112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2" name="Shape 1122"/>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123" name="Shape 112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46</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Shape 113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31" name="Shape 1131"/>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132" name="Shape 113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47</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Shape 113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39" name="Shape 1139"/>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140" name="Shape 114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48</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Shape 114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47" name="Shape 1147"/>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r>
              <a:rPr lang="en-US" sz="1200" b="0" i="0" u="none" strike="noStrike" cap="none" dirty="0" err="1">
                <a:solidFill>
                  <a:schemeClr val="dk1"/>
                </a:solidFill>
                <a:latin typeface="Calibri"/>
                <a:ea typeface="Calibri"/>
                <a:cs typeface="Calibri"/>
                <a:sym typeface="Calibri"/>
              </a:rPr>
              <a:t>Resumen</a:t>
            </a:r>
            <a:r>
              <a:rPr lang="en-US" sz="1200" b="0" i="0" u="none" strike="noStrike" cap="none" dirty="0">
                <a:solidFill>
                  <a:schemeClr val="dk1"/>
                </a:solidFill>
                <a:latin typeface="Calibri"/>
                <a:ea typeface="Calibri"/>
                <a:cs typeface="Calibri"/>
                <a:sym typeface="Calibri"/>
              </a:rPr>
              <a:t>:</a:t>
            </a:r>
            <a:endParaRPr dirty="0"/>
          </a:p>
          <a:p>
            <a:pPr marL="0" marR="0" lvl="0" indent="0" algn="l" rtl="0">
              <a:spcBef>
                <a:spcPts val="0"/>
              </a:spcBef>
              <a:spcAft>
                <a:spcPts val="0"/>
              </a:spcAft>
              <a:buClr>
                <a:schemeClr val="dk1"/>
              </a:buClr>
              <a:buSzPts val="1400"/>
              <a:buFont typeface="Calibri"/>
              <a:buNone/>
            </a:pPr>
            <a:r>
              <a:rPr lang="en-US" sz="1200" b="0" i="0" u="none" strike="noStrike" cap="none" dirty="0" err="1">
                <a:solidFill>
                  <a:schemeClr val="dk1"/>
                </a:solidFill>
                <a:latin typeface="Calibri"/>
                <a:ea typeface="Calibri"/>
                <a:cs typeface="Calibri"/>
                <a:sym typeface="Calibri"/>
              </a:rPr>
              <a:t>En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esta</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sección</a:t>
            </a:r>
            <a:r>
              <a:rPr lang="en-US" sz="1200" b="0" i="0" u="none" strike="noStrike" cap="none" dirty="0">
                <a:solidFill>
                  <a:schemeClr val="dk1"/>
                </a:solidFill>
                <a:latin typeface="Calibri"/>
                <a:ea typeface="Calibri"/>
                <a:cs typeface="Calibri"/>
                <a:sym typeface="Calibri"/>
              </a:rPr>
              <a:t> se  </a:t>
            </a:r>
            <a:r>
              <a:rPr lang="en-US" sz="1200" b="0" i="0" u="none" strike="noStrike" cap="none" dirty="0" err="1">
                <a:solidFill>
                  <a:schemeClr val="dk1"/>
                </a:solidFill>
                <a:latin typeface="Calibri"/>
                <a:ea typeface="Calibri"/>
                <a:cs typeface="Calibri"/>
                <a:sym typeface="Calibri"/>
              </a:rPr>
              <a:t>contextualiza</a:t>
            </a:r>
            <a:r>
              <a:rPr lang="en-US" sz="1200" b="0" i="0" u="none" strike="noStrike" cap="none" dirty="0">
                <a:solidFill>
                  <a:schemeClr val="dk1"/>
                </a:solidFill>
                <a:latin typeface="Calibri"/>
                <a:ea typeface="Calibri"/>
                <a:cs typeface="Calibri"/>
                <a:sym typeface="Calibri"/>
              </a:rPr>
              <a:t> la </a:t>
            </a:r>
            <a:r>
              <a:rPr lang="en-US" sz="1200" b="0" i="0" u="none" strike="noStrike" cap="none" dirty="0" err="1">
                <a:solidFill>
                  <a:schemeClr val="dk1"/>
                </a:solidFill>
                <a:latin typeface="Calibri"/>
                <a:ea typeface="Calibri"/>
                <a:cs typeface="Calibri"/>
                <a:sym typeface="Calibri"/>
              </a:rPr>
              <a:t>metodología</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desarrollo</a:t>
            </a:r>
            <a:r>
              <a:rPr lang="en-US" sz="1200" b="0" i="0" u="none" strike="noStrike" cap="none" dirty="0">
                <a:solidFill>
                  <a:schemeClr val="dk1"/>
                </a:solidFill>
                <a:latin typeface="Calibri"/>
                <a:ea typeface="Calibri"/>
                <a:cs typeface="Calibri"/>
                <a:sym typeface="Calibri"/>
              </a:rPr>
              <a:t> de software SCRUM</a:t>
            </a:r>
            <a:endParaRPr dirty="0"/>
          </a:p>
          <a:p>
            <a:pPr marL="0" marR="0" lvl="0" indent="0" algn="l" rtl="0">
              <a:spcBef>
                <a:spcPts val="0"/>
              </a:spcBef>
              <a:spcAft>
                <a:spcPts val="0"/>
              </a:spcAft>
              <a:buClr>
                <a:schemeClr val="dk1"/>
              </a:buClr>
              <a:buSzPts val="1400"/>
              <a:buFont typeface="Calibri"/>
              <a:buNone/>
            </a:pPr>
            <a:r>
              <a:rPr lang="en-US" sz="1200" b="0" i="0" u="none" strike="noStrike" cap="none" dirty="0" err="1">
                <a:solidFill>
                  <a:schemeClr val="dk1"/>
                </a:solidFill>
                <a:latin typeface="Calibri"/>
                <a:ea typeface="Calibri"/>
                <a:cs typeface="Calibri"/>
                <a:sym typeface="Calibri"/>
              </a:rPr>
              <a:t>Puntos</a:t>
            </a:r>
            <a:r>
              <a:rPr lang="en-US" sz="1200" b="0" i="0" u="none" strike="noStrike" cap="none" dirty="0">
                <a:solidFill>
                  <a:schemeClr val="dk1"/>
                </a:solidFill>
                <a:latin typeface="Calibri"/>
                <a:ea typeface="Calibri"/>
                <a:cs typeface="Calibri"/>
                <a:sym typeface="Calibri"/>
              </a:rPr>
              <a:t> clave:</a:t>
            </a:r>
            <a:endParaRPr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Repasar el concepto de metodología de desarrollo como los pasos a seguir para desarrollar un software.</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Conocer la metodología de desarrollo SCRUM para el desarrollo de proyectos de software.</a:t>
            </a:r>
          </a:p>
        </p:txBody>
      </p:sp>
      <p:sp>
        <p:nvSpPr>
          <p:cNvPr id="1148" name="Shape 114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49</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6" name="Shape 52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Resumen:</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En esta sección se  exponen los principales modelos de gestión de proyectos de software. El modelo cascada, estructurado, espiral y por proyectos son los modelos mayormente adoptados por la industria de software.</a:t>
            </a:r>
            <a:endParaRPr lang="es-MX" noProof="0" dirty="0"/>
          </a:p>
          <a:p>
            <a:pPr marL="0" marR="0" lvl="0" indent="0" algn="l" rtl="0">
              <a:spcBef>
                <a:spcPts val="0"/>
              </a:spcBef>
              <a:spcAft>
                <a:spcPts val="0"/>
              </a:spcAft>
              <a:buClr>
                <a:schemeClr val="dk1"/>
              </a:buClr>
              <a:buSzPts val="1400"/>
              <a:buFont typeface="Calibri"/>
              <a:buNone/>
            </a:pP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Puntos Clave:</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Comprender el ciclo de vida de los sistemas es primordial para entender en que fase de la creación de un sistema se encuentra un programador al momento de participar en el desarrollo de un sistema.</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Observar a la gestión de proyectos como un aspecto fundamental del ciclo de vida de un sistema.</a:t>
            </a:r>
            <a:endParaRPr lang="es-MX" noProof="0" dirty="0"/>
          </a:p>
        </p:txBody>
      </p:sp>
      <p:sp>
        <p:nvSpPr>
          <p:cNvPr id="527" name="Shape 52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5</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Shape 115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55" name="Shape 1155"/>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El presente video muestra el significado que tiene ágil en la metodología de desarrollo SCRUM.</a:t>
            </a:r>
            <a:endParaRPr sz="1200" b="0" i="0" u="none" strike="noStrike" cap="none" dirty="0">
              <a:solidFill>
                <a:schemeClr val="dk1"/>
              </a:solidFill>
              <a:latin typeface="Calibri"/>
              <a:ea typeface="Calibri"/>
              <a:cs typeface="Calibri"/>
              <a:sym typeface="Calibri"/>
            </a:endParaRPr>
          </a:p>
        </p:txBody>
      </p:sp>
      <p:sp>
        <p:nvSpPr>
          <p:cNvPr id="1156" name="Shape 115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50</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Shape 116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7" name="Shape 116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168" name="Shape 116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51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Shape 117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76" name="Shape 1176"/>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177" name="Shape 117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52</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Shape 118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84" name="Shape 118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185" name="Shape 118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53</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Shape 119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92" name="Shape 1192"/>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193" name="Shape 119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54</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Shape 119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00" name="Shape 1200"/>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Este video muestra el pasos en la metodología de desarrollo de SCRUM.</a:t>
            </a:r>
            <a:endParaRPr sz="1200" b="0" i="0" u="none" strike="noStrike" cap="none" dirty="0">
              <a:solidFill>
                <a:schemeClr val="dk1"/>
              </a:solidFill>
              <a:latin typeface="Calibri"/>
              <a:ea typeface="Calibri"/>
              <a:cs typeface="Calibri"/>
              <a:sym typeface="Calibri"/>
            </a:endParaRPr>
          </a:p>
        </p:txBody>
      </p:sp>
      <p:sp>
        <p:nvSpPr>
          <p:cNvPr id="1201" name="Shape 1201"/>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55</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Shape 121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12" name="Shape 1212"/>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213" name="Shape 121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56</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Shape 123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6" name="Shape 1236"/>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237" name="Shape 123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57</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Shape 125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57" name="Shape 125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258" name="Shape 125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58</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Shape 129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5" name="Shape 1295"/>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296" name="Shape 129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59</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4" name="Shape 53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535" name="Shape 53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6</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Shape 135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59" name="Shape 1359"/>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360" name="Shape 136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60</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Shape 138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5" name="Shape 1385"/>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386" name="Shape 138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61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Shape 142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7" name="Shape 142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428" name="Shape 142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62</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Shape 144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47" name="Shape 144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448" name="Shape 144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63</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Shape 147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74" name="Shape 147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475" name="Shape 147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64</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Shape 151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13" name="Shape 1513"/>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514" name="Shape 151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65</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Shape 153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34" name="Shape 153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535" name="Shape 153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66</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Shape 154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5" name="Shape 1545"/>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Puntos clave:</a:t>
            </a:r>
          </a:p>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Contestar las preguntas de la siguiente diapositiva.</a:t>
            </a:r>
            <a:endParaRPr sz="1200" b="0" i="0" u="none" strike="noStrike" cap="none" dirty="0">
              <a:solidFill>
                <a:schemeClr val="dk1"/>
              </a:solidFill>
              <a:latin typeface="Calibri"/>
              <a:ea typeface="Calibri"/>
              <a:cs typeface="Calibri"/>
              <a:sym typeface="Calibri"/>
            </a:endParaRPr>
          </a:p>
        </p:txBody>
      </p:sp>
      <p:sp>
        <p:nvSpPr>
          <p:cNvPr id="1546" name="Shape 154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67</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Shape 189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4" name="Shape 189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s-MX" sz="1200" b="0" i="0" u="none" strike="noStrike" cap="none" dirty="0">
                <a:solidFill>
                  <a:schemeClr val="dk1"/>
                </a:solidFill>
                <a:latin typeface="Arial"/>
                <a:ea typeface="Arial"/>
                <a:cs typeface="Arial"/>
                <a:sym typeface="Arial"/>
              </a:rPr>
              <a:t>Define SCRUM.</a:t>
            </a:r>
          </a:p>
          <a:p>
            <a:pPr marL="0" marR="0" lvl="0" indent="0" algn="l" rtl="0">
              <a:lnSpc>
                <a:spcPct val="100000"/>
              </a:lnSpc>
              <a:spcBef>
                <a:spcPts val="0"/>
              </a:spcBef>
              <a:spcAft>
                <a:spcPts val="0"/>
              </a:spcAft>
              <a:buClr>
                <a:schemeClr val="dk1"/>
              </a:buClr>
              <a:buSzPts val="2400"/>
              <a:buFont typeface="Arial"/>
              <a:buNone/>
            </a:pPr>
            <a:r>
              <a:rPr lang="es-MX" sz="1200" b="0" i="0" u="none" strike="noStrike" cap="none" dirty="0">
                <a:solidFill>
                  <a:schemeClr val="dk1"/>
                </a:solidFill>
                <a:latin typeface="Arial"/>
                <a:ea typeface="Arial"/>
                <a:cs typeface="Arial"/>
                <a:sym typeface="Arial"/>
              </a:rPr>
              <a:t>SCRUM es un marco de trabajo para desarrollar, entregar y mantener productos complejos.</a:t>
            </a:r>
          </a:p>
          <a:p>
            <a:pPr marL="0" marR="0" lvl="0" indent="0" algn="l" rtl="0">
              <a:lnSpc>
                <a:spcPct val="100000"/>
              </a:lnSpc>
              <a:spcBef>
                <a:spcPts val="0"/>
              </a:spcBef>
              <a:spcAft>
                <a:spcPts val="0"/>
              </a:spcAft>
              <a:buClr>
                <a:schemeClr val="dk1"/>
              </a:buClr>
              <a:buSzPts val="2400"/>
              <a:buFont typeface="Arial"/>
              <a:buNone/>
            </a:pPr>
            <a:r>
              <a:rPr lang="es-MX" sz="1200" dirty="0">
                <a:solidFill>
                  <a:schemeClr val="dk1"/>
                </a:solidFill>
              </a:rPr>
              <a:t>¿Cuáles son los roles del SCRUM </a:t>
            </a:r>
            <a:r>
              <a:rPr lang="es-MX" sz="1200" dirty="0" err="1">
                <a:solidFill>
                  <a:schemeClr val="dk1"/>
                </a:solidFill>
              </a:rPr>
              <a:t>Team</a:t>
            </a:r>
            <a:r>
              <a:rPr lang="es-MX" sz="1200" dirty="0">
                <a:solidFill>
                  <a:schemeClr val="dk1"/>
                </a:solidFill>
              </a:rPr>
              <a:t>?</a:t>
            </a:r>
          </a:p>
          <a:p>
            <a:pPr marL="0" marR="0" lvl="0" indent="0" algn="l" rtl="0">
              <a:lnSpc>
                <a:spcPct val="100000"/>
              </a:lnSpc>
              <a:spcBef>
                <a:spcPts val="0"/>
              </a:spcBef>
              <a:spcAft>
                <a:spcPts val="0"/>
              </a:spcAft>
              <a:buClr>
                <a:schemeClr val="dk1"/>
              </a:buClr>
              <a:buSzPts val="2400"/>
              <a:buFont typeface="Arial"/>
              <a:buNone/>
            </a:pPr>
            <a:r>
              <a:rPr lang="es-MX" sz="1200" dirty="0" err="1">
                <a:solidFill>
                  <a:schemeClr val="dk1"/>
                </a:solidFill>
              </a:rPr>
              <a:t>Product</a:t>
            </a:r>
            <a:r>
              <a:rPr lang="es-MX" sz="1200" dirty="0">
                <a:solidFill>
                  <a:schemeClr val="dk1"/>
                </a:solidFill>
              </a:rPr>
              <a:t> </a:t>
            </a:r>
            <a:r>
              <a:rPr lang="es-MX" sz="1200" dirty="0" err="1">
                <a:solidFill>
                  <a:schemeClr val="dk1"/>
                </a:solidFill>
              </a:rPr>
              <a:t>Owner</a:t>
            </a:r>
            <a:r>
              <a:rPr lang="es-MX" sz="1200" dirty="0">
                <a:solidFill>
                  <a:schemeClr val="dk1"/>
                </a:solidFill>
              </a:rPr>
              <a:t>, SCRUM Master, SCRUM Master</a:t>
            </a:r>
          </a:p>
          <a:p>
            <a:pPr marL="0" marR="0" lvl="0" indent="0" algn="l" rtl="0">
              <a:lnSpc>
                <a:spcPct val="100000"/>
              </a:lnSpc>
              <a:spcBef>
                <a:spcPts val="0"/>
              </a:spcBef>
              <a:spcAft>
                <a:spcPts val="0"/>
              </a:spcAft>
              <a:buClr>
                <a:schemeClr val="dk1"/>
              </a:buClr>
              <a:buSzPts val="2400"/>
              <a:buFont typeface="Arial"/>
              <a:buNone/>
            </a:pPr>
            <a:r>
              <a:rPr lang="es-MX" sz="1200" dirty="0">
                <a:solidFill>
                  <a:schemeClr val="dk1"/>
                </a:solidFill>
              </a:rPr>
              <a:t>Describe en tu cuaderno los SCRUM </a:t>
            </a:r>
            <a:r>
              <a:rPr lang="es-MX" sz="1200" dirty="0" err="1">
                <a:solidFill>
                  <a:schemeClr val="dk1"/>
                </a:solidFill>
              </a:rPr>
              <a:t>Events</a:t>
            </a:r>
            <a:r>
              <a:rPr lang="es-MX" sz="1200" dirty="0">
                <a:solidFill>
                  <a:schemeClr val="dk1"/>
                </a:solidFill>
              </a:rPr>
              <a:t>.</a:t>
            </a:r>
          </a:p>
          <a:p>
            <a:pPr marL="0" marR="0" lvl="0" indent="0" algn="l" rtl="0">
              <a:lnSpc>
                <a:spcPct val="100000"/>
              </a:lnSpc>
              <a:spcBef>
                <a:spcPts val="0"/>
              </a:spcBef>
              <a:spcAft>
                <a:spcPts val="0"/>
              </a:spcAft>
              <a:buClr>
                <a:schemeClr val="dk1"/>
              </a:buClr>
              <a:buSzPts val="2400"/>
              <a:buFont typeface="Arial"/>
              <a:buNone/>
            </a:pPr>
            <a:r>
              <a:rPr lang="es-MX" sz="1200" dirty="0">
                <a:solidFill>
                  <a:schemeClr val="dk1"/>
                </a:solidFill>
              </a:rPr>
              <a:t>Que hice ayer, que voy a hacer hoy, que problemas tengo para hacer mi trabajo.</a:t>
            </a:r>
          </a:p>
          <a:p>
            <a:pPr marL="0" marR="0" lvl="0" indent="0" algn="l" rtl="0">
              <a:lnSpc>
                <a:spcPct val="100000"/>
              </a:lnSpc>
              <a:spcBef>
                <a:spcPts val="0"/>
              </a:spcBef>
              <a:spcAft>
                <a:spcPts val="0"/>
              </a:spcAft>
              <a:buClr>
                <a:schemeClr val="dk1"/>
              </a:buClr>
              <a:buSzPts val="2400"/>
              <a:buFont typeface="Arial"/>
              <a:buNone/>
            </a:pPr>
            <a:r>
              <a:rPr lang="es-MX" sz="1200" dirty="0">
                <a:solidFill>
                  <a:schemeClr val="dk1"/>
                </a:solidFill>
              </a:rPr>
              <a:t>¿Cuáles son los SCRUM </a:t>
            </a:r>
            <a:r>
              <a:rPr lang="es-MX" sz="1200" dirty="0" err="1">
                <a:solidFill>
                  <a:schemeClr val="dk1"/>
                </a:solidFill>
              </a:rPr>
              <a:t>Artifcats</a:t>
            </a:r>
            <a:r>
              <a:rPr lang="es-MX" sz="1200" dirty="0">
                <a:solidFill>
                  <a:schemeClr val="dk1"/>
                </a:solidFill>
              </a:rPr>
              <a:t>?</a:t>
            </a:r>
          </a:p>
          <a:p>
            <a:pPr marL="0" marR="0" lvl="0" indent="0" algn="l" rtl="0">
              <a:lnSpc>
                <a:spcPct val="100000"/>
              </a:lnSpc>
              <a:spcBef>
                <a:spcPts val="0"/>
              </a:spcBef>
              <a:spcAft>
                <a:spcPts val="0"/>
              </a:spcAft>
              <a:buClr>
                <a:schemeClr val="dk1"/>
              </a:buClr>
              <a:buSzPts val="2400"/>
              <a:buFont typeface="Arial"/>
              <a:buNone/>
            </a:pPr>
            <a:r>
              <a:rPr lang="es-MX" sz="1200" dirty="0" err="1">
                <a:solidFill>
                  <a:schemeClr val="dk1"/>
                </a:solidFill>
              </a:rPr>
              <a:t>Product</a:t>
            </a:r>
            <a:r>
              <a:rPr lang="es-MX" sz="1200" dirty="0">
                <a:solidFill>
                  <a:schemeClr val="dk1"/>
                </a:solidFill>
              </a:rPr>
              <a:t> Backlog, Sprint Backlog, </a:t>
            </a:r>
            <a:r>
              <a:rPr lang="es-MX" sz="1200" dirty="0" err="1">
                <a:solidFill>
                  <a:schemeClr val="dk1"/>
                </a:solidFill>
              </a:rPr>
              <a:t>Increment</a:t>
            </a:r>
            <a:endParaRPr lang="es-MX" sz="12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endParaRPr lang="es-MX" sz="1200" b="0" i="0" u="none" strike="noStrike" cap="none" dirty="0">
              <a:solidFill>
                <a:schemeClr val="dk1"/>
              </a:solidFill>
              <a:latin typeface="Arial"/>
              <a:ea typeface="Arial"/>
              <a:cs typeface="Arial"/>
              <a:sym typeface="Arial"/>
            </a:endParaRPr>
          </a:p>
        </p:txBody>
      </p:sp>
      <p:sp>
        <p:nvSpPr>
          <p:cNvPr id="1895" name="Shape 189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68</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50748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Shape 155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58" name="Shape 1558"/>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Esta diapositiva en particular sí debe de estar en inglés. Esto se debe a que existe demasiada terminología de SCRUM en inglés que debe de ser nombrada así. Traducir la terminología hace que se pierda sentido en la información.</a:t>
            </a:r>
            <a:endParaRPr sz="1200" b="0" i="0" u="none" strike="noStrike" cap="none" dirty="0">
              <a:solidFill>
                <a:schemeClr val="dk1"/>
              </a:solidFill>
              <a:latin typeface="Calibri"/>
              <a:ea typeface="Calibri"/>
              <a:cs typeface="Calibri"/>
              <a:sym typeface="Calibri"/>
            </a:endParaRPr>
          </a:p>
        </p:txBody>
      </p:sp>
      <p:sp>
        <p:nvSpPr>
          <p:cNvPr id="1559" name="Shape 155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69</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2" name="Shape 542"/>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a:t>Pide</a:t>
            </a:r>
            <a:r>
              <a:rPr lang="en-US" sz="1200" b="0" i="0" u="none" strike="noStrike" cap="none">
                <a:solidFill>
                  <a:schemeClr val="dk1"/>
                </a:solidFill>
                <a:latin typeface="Calibri"/>
                <a:ea typeface="Calibri"/>
                <a:cs typeface="Calibri"/>
                <a:sym typeface="Calibri"/>
              </a:rPr>
              <a:t> a los </a:t>
            </a:r>
            <a:r>
              <a:rPr lang="en-US"/>
              <a:t>participantes</a:t>
            </a:r>
            <a:r>
              <a:rPr lang="en-US" sz="1200" b="0" i="0" u="none" strike="noStrike" cap="none">
                <a:solidFill>
                  <a:schemeClr val="dk1"/>
                </a:solidFill>
                <a:latin typeface="Calibri"/>
                <a:ea typeface="Calibri"/>
                <a:cs typeface="Calibri"/>
                <a:sym typeface="Calibri"/>
              </a:rPr>
              <a:t> que analicen las diferentes etapas encontradas en cada modelo de gestión de proyectos de software.</a:t>
            </a:r>
            <a:endParaRPr/>
          </a:p>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543" name="Shape 54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7</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Shape 156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7" name="Shape 156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568" name="Shape 156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70</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Shape 158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7" name="Shape 158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588" name="Shape 158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71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Shape 159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95" name="Shape 1595"/>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596" name="Shape 159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72</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Shape 160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7" name="Shape 160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608" name="Shape 160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73</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Shape 163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36" name="Shape 163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Resumen:</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En esta sección los estudiantes desarrollaran un Proyecto ya sea propuesto por el instructor o por ellos mismos utilizando la metodología SCRUM.</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Puntos clave:</a:t>
            </a:r>
            <a:endParaRPr lang="es-MX" noProof="0" dirty="0"/>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Desarrollar un proyecto de software</a:t>
            </a:r>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Trabajar sobre los diferentes SCRUM </a:t>
            </a:r>
            <a:r>
              <a:rPr lang="es-MX" sz="1200" b="0" i="0" u="none" strike="noStrike" cap="none" noProof="0" dirty="0" err="1">
                <a:solidFill>
                  <a:schemeClr val="dk1"/>
                </a:solidFill>
                <a:latin typeface="Calibri"/>
                <a:ea typeface="Calibri"/>
                <a:cs typeface="Calibri"/>
                <a:sym typeface="Calibri"/>
              </a:rPr>
              <a:t>Events</a:t>
            </a:r>
            <a:endParaRPr lang="es-MX" sz="1200" b="0" i="0" u="none" strike="noStrike" cap="none" noProof="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Generar historias de usuario.</a:t>
            </a:r>
          </a:p>
        </p:txBody>
      </p:sp>
      <p:sp>
        <p:nvSpPr>
          <p:cNvPr id="1637" name="Shape 163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74</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Shape 164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4" name="Shape 164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Tiempo sugerido:</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60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Materiales necesarios para la actividad/práctica:</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Acceso a scrumy o en su defecto post it y plumones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Esta es un práctica muy importante pues marca el inicio de una serie de pr</a:t>
            </a:r>
            <a:r>
              <a:rPr lang="en-US"/>
              <a:t>ácticas</a:t>
            </a:r>
            <a:r>
              <a:rPr lang="en-US" sz="1200" b="0" i="0" u="none" strike="noStrike" cap="none">
                <a:solidFill>
                  <a:schemeClr val="dk1"/>
                </a:solidFill>
                <a:latin typeface="Calibri"/>
                <a:ea typeface="Calibri"/>
                <a:cs typeface="Calibri"/>
                <a:sym typeface="Calibri"/>
              </a:rPr>
              <a:t> relacionadas con SCRUM. Para llevarla a cabo correctamente se debe de pasear por toda el aula observando el progreso de los </a:t>
            </a:r>
            <a:r>
              <a:rPr lang="en-US"/>
              <a:t>participantes</a:t>
            </a:r>
            <a:r>
              <a:rPr lang="en-US" sz="1200" b="0" i="0" u="none" strike="noStrike" cap="none">
                <a:solidFill>
                  <a:schemeClr val="dk1"/>
                </a:solidFill>
                <a:latin typeface="Calibri"/>
                <a:ea typeface="Calibri"/>
                <a:cs typeface="Calibri"/>
                <a:sym typeface="Calibri"/>
              </a:rPr>
              <a:t> en la escritura de sus historias. Se debe de dar retroalimentación continua. Como experiencia personal, es</a:t>
            </a:r>
            <a:r>
              <a:rPr lang="en-US"/>
              <a:t> </a:t>
            </a:r>
            <a:r>
              <a:rPr lang="en-US" sz="1200" b="0" i="0" u="none" strike="noStrike" cap="none">
                <a:solidFill>
                  <a:schemeClr val="dk1"/>
                </a:solidFill>
                <a:latin typeface="Calibri"/>
                <a:ea typeface="Calibri"/>
                <a:cs typeface="Calibri"/>
                <a:sym typeface="Calibri"/>
              </a:rPr>
              <a:t>m</a:t>
            </a:r>
            <a:r>
              <a:rPr lang="en-US"/>
              <a:t>e</a:t>
            </a:r>
            <a:r>
              <a:rPr lang="en-US" sz="1200" b="0" i="0" u="none" strike="noStrike" cap="none">
                <a:solidFill>
                  <a:schemeClr val="dk1"/>
                </a:solidFill>
                <a:latin typeface="Calibri"/>
                <a:ea typeface="Calibri"/>
                <a:cs typeface="Calibri"/>
                <a:sym typeface="Calibri"/>
              </a:rPr>
              <a:t>jor utilizar la pared con post its, una vez pulidas las historias, pasarlas a scrumy. De esa manera se mantiene motivado y dinámico al estudiante.</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a:t>
            </a:r>
            <a:endParaRPr/>
          </a:p>
          <a:p>
            <a:pPr marL="457200" marR="0" lvl="0" indent="-228600" algn="l" rtl="0">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“Trabajo en equipo y mentalidad de crecimiento”</a:t>
            </a:r>
            <a:endParaRPr sz="1200" b="0" i="0" u="none" strike="noStrike" cap="none">
              <a:solidFill>
                <a:schemeClr val="dk1"/>
              </a:solidFill>
              <a:latin typeface="Calibri"/>
              <a:ea typeface="Calibri"/>
              <a:cs typeface="Calibri"/>
              <a:sym typeface="Calibri"/>
            </a:endParaRPr>
          </a:p>
        </p:txBody>
      </p:sp>
      <p:sp>
        <p:nvSpPr>
          <p:cNvPr id="1645" name="Shape 164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Shape 165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52" name="Shape 1652"/>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653" name="Shape 165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76</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Shape 166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68" name="Shape 1668"/>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669" name="Shape 166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77</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Shape 167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76" name="Shape 1676"/>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Tiempo sugerido:</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15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Materiales necesarios para la actividad/práctica:</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Acceso al sitio scrumy o en su defecto post it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Pasear por el aula y preguntar a los </a:t>
            </a:r>
            <a:r>
              <a:rPr lang="en-US"/>
              <a:t>participantes</a:t>
            </a:r>
            <a:r>
              <a:rPr lang="en-US" sz="1200" b="0" i="0" u="none" strike="noStrike" cap="none">
                <a:solidFill>
                  <a:schemeClr val="dk1"/>
                </a:solidFill>
                <a:latin typeface="Calibri"/>
                <a:ea typeface="Calibri"/>
                <a:cs typeface="Calibri"/>
                <a:sym typeface="Calibri"/>
              </a:rPr>
              <a:t> qu</a:t>
            </a:r>
            <a:r>
              <a:rPr lang="en-US"/>
              <a:t>é</a:t>
            </a:r>
            <a:r>
              <a:rPr lang="en-US" sz="1200" b="0" i="0" u="none" strike="noStrike" cap="none">
                <a:solidFill>
                  <a:schemeClr val="dk1"/>
                </a:solidFill>
                <a:latin typeface="Calibri"/>
                <a:ea typeface="Calibri"/>
                <a:cs typeface="Calibri"/>
                <a:sym typeface="Calibri"/>
              </a:rPr>
              <a:t> criterio están tomando para ordenar y priorizar las tareas. Dar continua retroalimentación.</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“Trabajo en equipo y mentalidad de crecimiento”</a:t>
            </a:r>
            <a:endParaRPr sz="1200" b="0" i="0" u="none" strike="noStrike" cap="none">
              <a:solidFill>
                <a:schemeClr val="dk1"/>
              </a:solidFill>
              <a:latin typeface="Calibri"/>
              <a:ea typeface="Calibri"/>
              <a:cs typeface="Calibri"/>
              <a:sym typeface="Calibri"/>
            </a:endParaRPr>
          </a:p>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677" name="Shape 167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Shape 168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84" name="Shape 168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685" name="Shape 168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79</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7" name="Shape 56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r>
              <a:rPr lang="en-US"/>
              <a:t>Asegura que </a:t>
            </a:r>
            <a:r>
              <a:rPr lang="en-US" sz="1200" b="0" i="0" u="none" strike="noStrike" cap="none">
                <a:solidFill>
                  <a:schemeClr val="dk1"/>
                </a:solidFill>
                <a:latin typeface="Calibri"/>
                <a:ea typeface="Calibri"/>
                <a:cs typeface="Calibri"/>
                <a:sym typeface="Calibri"/>
              </a:rPr>
              <a:t>los </a:t>
            </a:r>
            <a:r>
              <a:rPr lang="en-US"/>
              <a:t>participantes</a:t>
            </a:r>
            <a:r>
              <a:rPr lang="en-US" sz="1200" b="0" i="0" u="none" strike="noStrike" cap="none">
                <a:solidFill>
                  <a:schemeClr val="dk1"/>
                </a:solidFill>
                <a:latin typeface="Calibri"/>
                <a:ea typeface="Calibri"/>
                <a:cs typeface="Calibri"/>
                <a:sym typeface="Calibri"/>
              </a:rPr>
              <a:t> observen y comprendan el modelo en cascada.</a:t>
            </a:r>
            <a:endParaRPr/>
          </a:p>
        </p:txBody>
      </p:sp>
      <p:sp>
        <p:nvSpPr>
          <p:cNvPr id="568" name="Shape 56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8</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Shape 169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92" name="Shape 1692"/>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693" name="Shape 169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80</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Shape 170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4" name="Shape 170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705" name="Shape 170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81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Shape 171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5" name="Shape 1715"/>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La idea del </a:t>
            </a:r>
            <a:r>
              <a:rPr lang="es-MX" sz="1200" b="0" i="0" u="none" strike="noStrike" cap="none" dirty="0" err="1">
                <a:solidFill>
                  <a:schemeClr val="dk1"/>
                </a:solidFill>
                <a:latin typeface="Calibri"/>
                <a:ea typeface="Calibri"/>
                <a:cs typeface="Calibri"/>
                <a:sym typeface="Calibri"/>
              </a:rPr>
              <a:t>planning</a:t>
            </a:r>
            <a:r>
              <a:rPr lang="es-MX" sz="1200" b="0" i="0" u="none" strike="noStrike" cap="none" dirty="0">
                <a:solidFill>
                  <a:schemeClr val="dk1"/>
                </a:solidFill>
                <a:latin typeface="Calibri"/>
                <a:ea typeface="Calibri"/>
                <a:cs typeface="Calibri"/>
                <a:sym typeface="Calibri"/>
              </a:rPr>
              <a:t> póker es estimar la dificultad de elaboración de las historias de usuario utilizando la técnica de pseudo </a:t>
            </a:r>
            <a:r>
              <a:rPr lang="es-MX" sz="1200" b="0" i="0" u="none" strike="noStrike" cap="none" dirty="0" err="1">
                <a:solidFill>
                  <a:schemeClr val="dk1"/>
                </a:solidFill>
                <a:latin typeface="Calibri"/>
                <a:ea typeface="Calibri"/>
                <a:cs typeface="Calibri"/>
                <a:sym typeface="Calibri"/>
              </a:rPr>
              <a:t>fibonacci</a:t>
            </a:r>
            <a:r>
              <a:rPr lang="es-MX" sz="1200" b="0" i="0" u="none" strike="noStrike" cap="none" dirty="0">
                <a:solidFill>
                  <a:schemeClr val="dk1"/>
                </a:solidFill>
                <a:latin typeface="Calibri"/>
                <a:ea typeface="Calibri"/>
                <a:cs typeface="Calibri"/>
                <a:sym typeface="Calibri"/>
              </a:rPr>
              <a:t> a modo de cartas de póker. Primero se asignan las dificultadas en forma de semi círculo y posteriormente se van colocando las historias de usuario que correspondan a su nivel de dificultad.</a:t>
            </a:r>
            <a:endParaRPr sz="1200" b="0" i="0" u="none" strike="noStrike" cap="none" dirty="0">
              <a:solidFill>
                <a:schemeClr val="dk1"/>
              </a:solidFill>
              <a:latin typeface="Calibri"/>
              <a:ea typeface="Calibri"/>
              <a:cs typeface="Calibri"/>
              <a:sym typeface="Calibri"/>
            </a:endParaRPr>
          </a:p>
        </p:txBody>
      </p:sp>
      <p:sp>
        <p:nvSpPr>
          <p:cNvPr id="1716" name="Shape 171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82</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Shape 172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26" name="Shape 1726"/>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Este método de estimar la dificultad de las historias de usuario es muy sencillo. Se estima la dificultad basándose en las historias de usuario más complejas, las más sencillas y las intermedias. Posteriormente se van asignando las demás historias partiendo de las referencias que se propusieron en un inicio.</a:t>
            </a:r>
            <a:endParaRPr sz="1200" b="0" i="0" u="none" strike="noStrike" cap="none" dirty="0">
              <a:solidFill>
                <a:schemeClr val="dk1"/>
              </a:solidFill>
              <a:latin typeface="Calibri"/>
              <a:ea typeface="Calibri"/>
              <a:cs typeface="Calibri"/>
              <a:sym typeface="Calibri"/>
            </a:endParaRPr>
          </a:p>
        </p:txBody>
      </p:sp>
      <p:sp>
        <p:nvSpPr>
          <p:cNvPr id="1727" name="Shape 172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83</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Shape 174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45" name="Shape 1745"/>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r>
              <a:rPr lang="es-MX" sz="1200" b="0" i="0" u="none" strike="noStrike" cap="none" dirty="0">
                <a:solidFill>
                  <a:schemeClr val="dk1"/>
                </a:solidFill>
                <a:latin typeface="Calibri"/>
                <a:ea typeface="Calibri"/>
                <a:cs typeface="Calibri"/>
                <a:sym typeface="Calibri"/>
              </a:rPr>
              <a:t>Mencionar a los estudiantes un ejemplo de estimación de tiempo </a:t>
            </a:r>
            <a:r>
              <a:rPr lang="es-MX" sz="1200" b="0" i="0" u="none" strike="noStrike" cap="none" dirty="0" err="1">
                <a:solidFill>
                  <a:schemeClr val="dk1"/>
                </a:solidFill>
                <a:latin typeface="Calibri"/>
                <a:ea typeface="Calibri"/>
                <a:cs typeface="Calibri"/>
                <a:sym typeface="Calibri"/>
              </a:rPr>
              <a:t>planning</a:t>
            </a:r>
            <a:r>
              <a:rPr lang="es-MX" sz="1200" b="0" i="0" u="none" strike="noStrike" cap="none" dirty="0">
                <a:solidFill>
                  <a:schemeClr val="dk1"/>
                </a:solidFill>
                <a:latin typeface="Calibri"/>
                <a:ea typeface="Calibri"/>
                <a:cs typeface="Calibri"/>
                <a:sym typeface="Calibri"/>
              </a:rPr>
              <a:t> póker.</a:t>
            </a:r>
            <a:endParaRPr sz="1200" b="0" i="0" u="none" strike="noStrike" cap="none" dirty="0">
              <a:solidFill>
                <a:schemeClr val="dk1"/>
              </a:solidFill>
              <a:latin typeface="Calibri"/>
              <a:ea typeface="Calibri"/>
              <a:cs typeface="Calibri"/>
              <a:sym typeface="Calibri"/>
            </a:endParaRPr>
          </a:p>
        </p:txBody>
      </p:sp>
      <p:sp>
        <p:nvSpPr>
          <p:cNvPr id="1746" name="Shape 174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84</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Shape 175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54" name="Shape 175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Tiempo sugerido:</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30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Materiales necesarios para la actividad/práctica:</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Acceso al sitio web scrumy o utilizer post it y plumones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en-US"/>
              <a:t> </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El instructor </a:t>
            </a:r>
            <a:r>
              <a:rPr lang="en-US"/>
              <a:t>pasará</a:t>
            </a:r>
            <a:r>
              <a:rPr lang="en-US" sz="1200" b="0" i="0" u="none" strike="noStrike" cap="none">
                <a:solidFill>
                  <a:schemeClr val="dk1"/>
                </a:solidFill>
                <a:latin typeface="Calibri"/>
                <a:ea typeface="Calibri"/>
                <a:cs typeface="Calibri"/>
                <a:sym typeface="Calibri"/>
              </a:rPr>
              <a:t> por el salón y auxiliará a los </a:t>
            </a:r>
            <a:r>
              <a:rPr lang="en-US"/>
              <a:t>participantes</a:t>
            </a:r>
            <a:r>
              <a:rPr lang="en-US" sz="1200" b="0" i="0" u="none" strike="noStrike" cap="none">
                <a:solidFill>
                  <a:schemeClr val="dk1"/>
                </a:solidFill>
                <a:latin typeface="Calibri"/>
                <a:ea typeface="Calibri"/>
                <a:cs typeface="Calibri"/>
                <a:sym typeface="Calibri"/>
              </a:rPr>
              <a:t> en la estimación de los tiempos de los sprints.</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a:t>
            </a:r>
            <a:endParaRPr/>
          </a:p>
          <a:p>
            <a:pPr marL="0" marR="0" lvl="0" indent="0" algn="l" rtl="0">
              <a:spcBef>
                <a:spcPts val="0"/>
              </a:spcBef>
              <a:spcAft>
                <a:spcPts val="0"/>
              </a:spcAft>
              <a:buClr>
                <a:schemeClr val="dk1"/>
              </a:buClr>
              <a:buSzPts val="1400"/>
              <a:buFont typeface="Arial"/>
              <a:buNone/>
            </a:pPr>
            <a:r>
              <a:rPr lang="en-US" sz="1200" b="0" i="0" u="none" strike="noStrike" cap="none">
                <a:solidFill>
                  <a:schemeClr val="dk1"/>
                </a:solidFill>
                <a:latin typeface="Calibri"/>
                <a:ea typeface="Calibri"/>
                <a:cs typeface="Calibri"/>
                <a:sym typeface="Calibri"/>
              </a:rPr>
              <a:t>Trabajo en equipo y persistencia. Ya que no es fácil lograr buenas estimaciones.</a:t>
            </a:r>
            <a:endParaRPr/>
          </a:p>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755" name="Shape 175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Shape 176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61" name="Shape 1761"/>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762" name="Shape 176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86</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Shape 176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69" name="Shape 1769"/>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770" name="Shape 177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87</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81" name="Shape 1781"/>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782" name="Shape 178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88</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Shape 178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89" name="Shape 1789"/>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790" name="Shape 179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89</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5" name="Shape 575"/>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r>
              <a:rPr lang="en-US"/>
              <a:t>Asegura que</a:t>
            </a:r>
            <a:r>
              <a:rPr lang="en-US" sz="1200" b="0" i="0" u="none" strike="noStrike" cap="none">
                <a:solidFill>
                  <a:schemeClr val="dk1"/>
                </a:solidFill>
                <a:latin typeface="Calibri"/>
                <a:ea typeface="Calibri"/>
                <a:cs typeface="Calibri"/>
                <a:sym typeface="Calibri"/>
              </a:rPr>
              <a:t> los </a:t>
            </a:r>
            <a:r>
              <a:rPr lang="en-US"/>
              <a:t>participantes</a:t>
            </a:r>
            <a:r>
              <a:rPr lang="en-US" sz="1200" b="0" i="0" u="none" strike="noStrike" cap="none">
                <a:solidFill>
                  <a:schemeClr val="dk1"/>
                </a:solidFill>
                <a:latin typeface="Calibri"/>
                <a:ea typeface="Calibri"/>
                <a:cs typeface="Calibri"/>
                <a:sym typeface="Calibri"/>
              </a:rPr>
              <a:t> observen y comprendan el modelo en espiral.</a:t>
            </a:r>
            <a:endParaRPr/>
          </a:p>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576" name="Shape 57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9</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Shape 179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7" name="Shape 1797"/>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798" name="Shape 179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90</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Shape 180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06" name="Shape 1806"/>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807" name="Shape 180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91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Shape 184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45" name="Shape 1845"/>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Pedir a los </a:t>
            </a:r>
            <a:r>
              <a:rPr lang="en-US"/>
              <a:t>participantes</a:t>
            </a:r>
            <a:r>
              <a:rPr lang="en-US" sz="1200" b="0" i="0" u="none" strike="noStrike" cap="none">
                <a:solidFill>
                  <a:schemeClr val="dk1"/>
                </a:solidFill>
                <a:latin typeface="Calibri"/>
                <a:ea typeface="Calibri"/>
                <a:cs typeface="Calibri"/>
                <a:sym typeface="Calibri"/>
              </a:rPr>
              <a:t> a modo de lluvia de ideas que comenten acerca del método SCRUM. La idea es que observen las ventajas de utilizar esta metodología. Conectar nuevamente con la mentalidad de crecimiento “Trabajo en equipo y mentalidad de crecimiento”</a:t>
            </a:r>
            <a:endParaRPr sz="1200" b="0" i="0" u="none" strike="noStrike" cap="none">
              <a:solidFill>
                <a:schemeClr val="dk1"/>
              </a:solidFill>
              <a:latin typeface="Calibri"/>
              <a:ea typeface="Calibri"/>
              <a:cs typeface="Calibri"/>
              <a:sym typeface="Calibri"/>
            </a:endParaRPr>
          </a:p>
        </p:txBody>
      </p:sp>
      <p:sp>
        <p:nvSpPr>
          <p:cNvPr id="1846" name="Shape 184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92</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Shape 185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52" name="Shape 1852"/>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853" name="Shape 185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93</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Shape 186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64" name="Shape 1864"/>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865" name="Shape 186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94</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Shape 187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78" name="Shape 1878"/>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noAutofit/>
          </a:bodyPr>
          <a:lstStyle/>
          <a:p>
            <a:pPr marL="457200" marR="0" lvl="0" indent="-22860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879" name="Shape 187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95</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Shape 188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86" name="Shape 188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Resumen de la sección:</a:t>
            </a:r>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Reflexionar sobre los temas propuestos y dar cierre a la sesión.</a:t>
            </a:r>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Puntos clave:</a:t>
            </a:r>
          </a:p>
          <a:p>
            <a:pPr marL="0" marR="0" lvl="0" indent="0" algn="l" rtl="0">
              <a:spcBef>
                <a:spcPts val="0"/>
              </a:spcBef>
              <a:spcAft>
                <a:spcPts val="0"/>
              </a:spcAft>
              <a:buClr>
                <a:schemeClr val="dk1"/>
              </a:buClr>
              <a:buSzPts val="1400"/>
              <a:buFont typeface="Calibri"/>
              <a:buNone/>
            </a:pPr>
            <a:r>
              <a:rPr lang="es-MX" sz="1200" b="0" i="0" u="none" strike="noStrike" cap="none" noProof="0" dirty="0">
                <a:solidFill>
                  <a:schemeClr val="dk1"/>
                </a:solidFill>
                <a:latin typeface="Calibri"/>
                <a:ea typeface="Calibri"/>
                <a:cs typeface="Calibri"/>
                <a:sym typeface="Calibri"/>
              </a:rPr>
              <a:t>Dar cierre a </a:t>
            </a:r>
            <a:r>
              <a:rPr lang="es-MX" sz="1200" b="0" i="0" u="none" strike="noStrike" cap="none" noProof="0">
                <a:solidFill>
                  <a:schemeClr val="dk1"/>
                </a:solidFill>
                <a:latin typeface="Calibri"/>
                <a:ea typeface="Calibri"/>
                <a:cs typeface="Calibri"/>
                <a:sym typeface="Calibri"/>
              </a:rPr>
              <a:t>la sesión.</a:t>
            </a:r>
          </a:p>
        </p:txBody>
      </p:sp>
      <p:sp>
        <p:nvSpPr>
          <p:cNvPr id="1887" name="Shape 188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96</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Shape 189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4" name="Shape 189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895" name="Shape 189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97</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Shape 190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01" name="Shape 190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400"/>
              <a:buFont typeface="Calibri"/>
              <a:buNone/>
            </a:pPr>
            <a:endParaRPr sz="1200" b="0" i="0" u="none" strike="noStrike" cap="none">
              <a:solidFill>
                <a:schemeClr val="dk1"/>
              </a:solidFill>
              <a:latin typeface="Calibri"/>
              <a:ea typeface="Calibri"/>
              <a:cs typeface="Calibri"/>
              <a:sym typeface="Calibri"/>
            </a:endParaRPr>
          </a:p>
        </p:txBody>
      </p:sp>
      <p:sp>
        <p:nvSpPr>
          <p:cNvPr id="1902" name="Shape 190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98</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jp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jp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jp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Cover Mexico Alternate">
    <p:spTree>
      <p:nvGrpSpPr>
        <p:cNvPr id="1" name="Shape 13"/>
        <p:cNvGrpSpPr/>
        <p:nvPr/>
      </p:nvGrpSpPr>
      <p:grpSpPr>
        <a:xfrm>
          <a:off x="0" y="0"/>
          <a:ext cx="0" cy="0"/>
          <a:chOff x="0" y="0"/>
          <a:chExt cx="0" cy="0"/>
        </a:xfrm>
      </p:grpSpPr>
      <p:pic>
        <p:nvPicPr>
          <p:cNvPr id="14" name="Shape 14" descr="Image result for computer programming"/>
          <p:cNvPicPr preferRelativeResize="0"/>
          <p:nvPr/>
        </p:nvPicPr>
        <p:blipFill rotWithShape="1">
          <a:blip r:embed="rId2">
            <a:alphaModFix/>
          </a:blip>
          <a:srcRect l="525" t="12270" r="17688"/>
          <a:stretch/>
        </p:blipFill>
        <p:spPr>
          <a:xfrm>
            <a:off x="0" y="0"/>
            <a:ext cx="9144000" cy="6858000"/>
          </a:xfrm>
          <a:prstGeom prst="rect">
            <a:avLst/>
          </a:prstGeom>
          <a:noFill/>
          <a:ln>
            <a:noFill/>
          </a:ln>
        </p:spPr>
      </p:pic>
      <p:sp>
        <p:nvSpPr>
          <p:cNvPr id="15" name="Shape 15"/>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16" name="Shape 16"/>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7" name="Shape 17"/>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8" name="Shape 18"/>
          <p:cNvPicPr preferRelativeResize="0"/>
          <p:nvPr/>
        </p:nvPicPr>
        <p:blipFill rotWithShape="1">
          <a:blip r:embed="rId3">
            <a:alphaModFix/>
          </a:blip>
          <a:srcRect/>
          <a:stretch/>
        </p:blipFill>
        <p:spPr>
          <a:xfrm>
            <a:off x="852291" y="3315817"/>
            <a:ext cx="7427925" cy="323114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Cover Mexico ">
    <p:spTree>
      <p:nvGrpSpPr>
        <p:cNvPr id="1" name="Shape 75"/>
        <p:cNvGrpSpPr/>
        <p:nvPr/>
      </p:nvGrpSpPr>
      <p:grpSpPr>
        <a:xfrm>
          <a:off x="0" y="0"/>
          <a:ext cx="0" cy="0"/>
          <a:chOff x="0" y="0"/>
          <a:chExt cx="0" cy="0"/>
        </a:xfrm>
      </p:grpSpPr>
      <p:pic>
        <p:nvPicPr>
          <p:cNvPr id="76" name="Shape 76"/>
          <p:cNvPicPr preferRelativeResize="0"/>
          <p:nvPr/>
        </p:nvPicPr>
        <p:blipFill rotWithShape="1">
          <a:blip r:embed="rId2">
            <a:alphaModFix/>
          </a:blip>
          <a:srcRect/>
          <a:stretch/>
        </p:blipFill>
        <p:spPr>
          <a:xfrm>
            <a:off x="0" y="-423081"/>
            <a:ext cx="9144000" cy="7281081"/>
          </a:xfrm>
          <a:prstGeom prst="rect">
            <a:avLst/>
          </a:prstGeom>
          <a:noFill/>
          <a:ln>
            <a:noFill/>
          </a:ln>
        </p:spPr>
      </p:pic>
      <p:sp>
        <p:nvSpPr>
          <p:cNvPr id="77" name="Shape 77"/>
          <p:cNvSpPr/>
          <p:nvPr/>
        </p:nvSpPr>
        <p:spPr>
          <a:xfrm>
            <a:off x="1589" y="1589"/>
            <a:ext cx="1587" cy="1587"/>
          </a:xfrm>
          <a:prstGeom prst="rect">
            <a:avLst/>
          </a:prstGeom>
          <a:solidFill>
            <a:srgbClr val="FFFFFF"/>
          </a:solidFill>
          <a:ln>
            <a:noFill/>
          </a:ln>
        </p:spPr>
      </p:sp>
      <p:sp>
        <p:nvSpPr>
          <p:cNvPr id="78" name="Shape 78"/>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79" name="Shape 79"/>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80" name="Shape 80"/>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Mexico Alternate">
    <p:spTree>
      <p:nvGrpSpPr>
        <p:cNvPr id="1" name="Shape 81"/>
        <p:cNvGrpSpPr/>
        <p:nvPr/>
      </p:nvGrpSpPr>
      <p:grpSpPr>
        <a:xfrm>
          <a:off x="0" y="0"/>
          <a:ext cx="0" cy="0"/>
          <a:chOff x="0" y="0"/>
          <a:chExt cx="0" cy="0"/>
        </a:xfrm>
      </p:grpSpPr>
      <p:pic>
        <p:nvPicPr>
          <p:cNvPr id="82" name="Shape 82"/>
          <p:cNvPicPr preferRelativeResize="0"/>
          <p:nvPr/>
        </p:nvPicPr>
        <p:blipFill rotWithShape="1">
          <a:blip r:embed="rId2">
            <a:alphaModFix/>
          </a:blip>
          <a:srcRect/>
          <a:stretch/>
        </p:blipFill>
        <p:spPr>
          <a:xfrm>
            <a:off x="0" y="0"/>
            <a:ext cx="9144000" cy="6856413"/>
          </a:xfrm>
          <a:prstGeom prst="rect">
            <a:avLst/>
          </a:prstGeom>
          <a:noFill/>
          <a:ln>
            <a:noFill/>
          </a:ln>
        </p:spPr>
      </p:pic>
      <p:sp>
        <p:nvSpPr>
          <p:cNvPr id="83" name="Shape 83"/>
          <p:cNvSpPr/>
          <p:nvPr/>
        </p:nvSpPr>
        <p:spPr>
          <a:xfrm>
            <a:off x="1589" y="1589"/>
            <a:ext cx="1587" cy="1587"/>
          </a:xfrm>
          <a:prstGeom prst="rect">
            <a:avLst/>
          </a:prstGeom>
          <a:solidFill>
            <a:srgbClr val="FFFFFF"/>
          </a:solidFill>
          <a:ln>
            <a:noFill/>
          </a:ln>
        </p:spPr>
      </p:sp>
      <p:sp>
        <p:nvSpPr>
          <p:cNvPr id="84" name="Shape 84"/>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85" name="Shape 85"/>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86" name="Shape 86"/>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87" name="Shape 87"/>
          <p:cNvPicPr preferRelativeResize="0"/>
          <p:nvPr/>
        </p:nvPicPr>
        <p:blipFill rotWithShape="1">
          <a:blip r:embed="rId3">
            <a:alphaModFix/>
          </a:blip>
          <a:srcRect/>
          <a:stretch/>
        </p:blipFill>
        <p:spPr>
          <a:xfrm>
            <a:off x="1126853" y="3254060"/>
            <a:ext cx="6782113" cy="295021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ver INDIA">
    <p:spTree>
      <p:nvGrpSpPr>
        <p:cNvPr id="1" name="Shape 88"/>
        <p:cNvGrpSpPr/>
        <p:nvPr/>
      </p:nvGrpSpPr>
      <p:grpSpPr>
        <a:xfrm>
          <a:off x="0" y="0"/>
          <a:ext cx="0" cy="0"/>
          <a:chOff x="0" y="0"/>
          <a:chExt cx="0" cy="0"/>
        </a:xfrm>
      </p:grpSpPr>
      <p:pic>
        <p:nvPicPr>
          <p:cNvPr id="89" name="Shape 89"/>
          <p:cNvPicPr preferRelativeResize="0"/>
          <p:nvPr/>
        </p:nvPicPr>
        <p:blipFill rotWithShape="1">
          <a:blip r:embed="rId2">
            <a:alphaModFix/>
          </a:blip>
          <a:srcRect/>
          <a:stretch/>
        </p:blipFill>
        <p:spPr>
          <a:xfrm>
            <a:off x="0" y="1"/>
            <a:ext cx="9144000" cy="6858000"/>
          </a:xfrm>
          <a:prstGeom prst="rect">
            <a:avLst/>
          </a:prstGeom>
          <a:noFill/>
          <a:ln>
            <a:noFill/>
          </a:ln>
        </p:spPr>
      </p:pic>
      <p:sp>
        <p:nvSpPr>
          <p:cNvPr id="90" name="Shape 90"/>
          <p:cNvSpPr/>
          <p:nvPr/>
        </p:nvSpPr>
        <p:spPr>
          <a:xfrm>
            <a:off x="1589" y="1589"/>
            <a:ext cx="1587" cy="1587"/>
          </a:xfrm>
          <a:prstGeom prst="rect">
            <a:avLst/>
          </a:prstGeom>
          <a:solidFill>
            <a:srgbClr val="FFFFFF"/>
          </a:solidFill>
          <a:ln>
            <a:noFill/>
          </a:ln>
        </p:spPr>
      </p:sp>
      <p:sp>
        <p:nvSpPr>
          <p:cNvPr id="91" name="Shape 91"/>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92" name="Shape 92"/>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93" name="Shape 93"/>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94" name="Shape 94"/>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ver INDIA Alternate">
    <p:spTree>
      <p:nvGrpSpPr>
        <p:cNvPr id="1" name="Shape 95"/>
        <p:cNvGrpSpPr/>
        <p:nvPr/>
      </p:nvGrpSpPr>
      <p:grpSpPr>
        <a:xfrm>
          <a:off x="0" y="0"/>
          <a:ext cx="0" cy="0"/>
          <a:chOff x="0" y="0"/>
          <a:chExt cx="0" cy="0"/>
        </a:xfrm>
      </p:grpSpPr>
      <p:pic>
        <p:nvPicPr>
          <p:cNvPr id="96" name="Shape 96"/>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97" name="Shape 97"/>
          <p:cNvSpPr/>
          <p:nvPr/>
        </p:nvSpPr>
        <p:spPr>
          <a:xfrm>
            <a:off x="1589" y="1589"/>
            <a:ext cx="1587" cy="1587"/>
          </a:xfrm>
          <a:prstGeom prst="rect">
            <a:avLst/>
          </a:prstGeom>
          <a:solidFill>
            <a:srgbClr val="FFFFFF"/>
          </a:solidFill>
          <a:ln>
            <a:noFill/>
          </a:ln>
        </p:spPr>
      </p:sp>
      <p:sp>
        <p:nvSpPr>
          <p:cNvPr id="98" name="Shape 98"/>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99" name="Shape 99"/>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00" name="Shape 100"/>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01" name="Shape 101"/>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ver INDIA Alternate">
    <p:spTree>
      <p:nvGrpSpPr>
        <p:cNvPr id="1" name="Shape 102"/>
        <p:cNvGrpSpPr/>
        <p:nvPr/>
      </p:nvGrpSpPr>
      <p:grpSpPr>
        <a:xfrm>
          <a:off x="0" y="0"/>
          <a:ext cx="0" cy="0"/>
          <a:chOff x="0" y="0"/>
          <a:chExt cx="0" cy="0"/>
        </a:xfrm>
      </p:grpSpPr>
      <p:pic>
        <p:nvPicPr>
          <p:cNvPr id="103" name="Shape 103"/>
          <p:cNvPicPr preferRelativeResize="0"/>
          <p:nvPr/>
        </p:nvPicPr>
        <p:blipFill rotWithShape="1">
          <a:blip r:embed="rId2">
            <a:alphaModFix/>
          </a:blip>
          <a:srcRect/>
          <a:stretch/>
        </p:blipFill>
        <p:spPr>
          <a:xfrm>
            <a:off x="0" y="0"/>
            <a:ext cx="9144000" cy="6856413"/>
          </a:xfrm>
          <a:prstGeom prst="rect">
            <a:avLst/>
          </a:prstGeom>
          <a:noFill/>
          <a:ln>
            <a:noFill/>
          </a:ln>
        </p:spPr>
      </p:pic>
      <p:sp>
        <p:nvSpPr>
          <p:cNvPr id="104" name="Shape 104"/>
          <p:cNvSpPr/>
          <p:nvPr/>
        </p:nvSpPr>
        <p:spPr>
          <a:xfrm>
            <a:off x="1589" y="1589"/>
            <a:ext cx="1587" cy="1587"/>
          </a:xfrm>
          <a:prstGeom prst="rect">
            <a:avLst/>
          </a:prstGeom>
          <a:solidFill>
            <a:srgbClr val="FFFFFF"/>
          </a:solidFill>
          <a:ln>
            <a:noFill/>
          </a:ln>
        </p:spPr>
      </p:sp>
      <p:sp>
        <p:nvSpPr>
          <p:cNvPr id="105" name="Shape 105"/>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106" name="Shape 106"/>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07" name="Shape 107"/>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08" name="Shape 108"/>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ver MiddleEast">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11" name="Shape 111"/>
          <p:cNvSpPr txBox="1">
            <a:spLocks noGrp="1"/>
          </p:cNvSpPr>
          <p:nvPr>
            <p:ph type="body" idx="1"/>
          </p:nvPr>
        </p:nvSpPr>
        <p:spPr>
          <a:xfrm>
            <a:off x="3008376" y="5330952"/>
            <a:ext cx="3401568" cy="3077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600"/>
              </a:spcBef>
              <a:spcAft>
                <a:spcPts val="0"/>
              </a:spcAft>
              <a:buClr>
                <a:schemeClr val="lt1"/>
              </a:buClr>
              <a:buSzPts val="1400"/>
              <a:buFont typeface="Arial"/>
              <a:buNone/>
              <a:defRPr sz="1400" b="1" i="0" u="none" strike="noStrike" cap="none">
                <a:solidFill>
                  <a:schemeClr val="lt1"/>
                </a:solidFill>
                <a:latin typeface="Helvetica Neue"/>
                <a:ea typeface="Helvetica Neue"/>
                <a:cs typeface="Helvetica Neue"/>
                <a:sym typeface="Helvetica Neue"/>
              </a:defRPr>
            </a:lvl1pPr>
            <a:lvl2pPr marL="914400" marR="0" lvl="1" indent="-339725" algn="ctr" rtl="0">
              <a:lnSpc>
                <a:spcPct val="100000"/>
              </a:lnSpc>
              <a:spcBef>
                <a:spcPts val="0"/>
              </a:spcBef>
              <a:spcAft>
                <a:spcPts val="0"/>
              </a:spcAft>
              <a:buClr>
                <a:schemeClr val="lt1"/>
              </a:buClr>
              <a:buSzPts val="1750"/>
              <a:buFont typeface="Arial"/>
              <a:buChar char="▪"/>
              <a:defRPr sz="1400" b="1" i="0" u="none" strike="noStrike" cap="none">
                <a:solidFill>
                  <a:schemeClr val="lt1"/>
                </a:solidFill>
                <a:latin typeface="Helvetica Neue"/>
                <a:ea typeface="Helvetica Neue"/>
                <a:cs typeface="Helvetica Neue"/>
                <a:sym typeface="Helvetica Neue"/>
              </a:defRPr>
            </a:lvl2pPr>
            <a:lvl3pPr marL="1371600" marR="0" lvl="2" indent="-335280" algn="ctr" rtl="0">
              <a:lnSpc>
                <a:spcPct val="100000"/>
              </a:lnSpc>
              <a:spcBef>
                <a:spcPts val="0"/>
              </a:spcBef>
              <a:spcAft>
                <a:spcPts val="0"/>
              </a:spcAft>
              <a:buClr>
                <a:schemeClr val="lt1"/>
              </a:buClr>
              <a:buSzPts val="1680"/>
              <a:buFont typeface="Arial"/>
              <a:buChar char="–"/>
              <a:defRPr sz="1400" b="1" i="0" u="none" strike="noStrike" cap="none">
                <a:solidFill>
                  <a:schemeClr val="lt1"/>
                </a:solidFill>
                <a:latin typeface="Helvetica Neue"/>
                <a:ea typeface="Helvetica Neue"/>
                <a:cs typeface="Helvetica Neue"/>
                <a:sym typeface="Helvetica Neue"/>
              </a:defRPr>
            </a:lvl3pPr>
            <a:lvl4pPr marL="1828800" marR="0" lvl="3" indent="-335280" algn="ctr" rtl="0">
              <a:lnSpc>
                <a:spcPct val="100000"/>
              </a:lnSpc>
              <a:spcBef>
                <a:spcPts val="0"/>
              </a:spcBef>
              <a:spcAft>
                <a:spcPts val="0"/>
              </a:spcAft>
              <a:buClr>
                <a:schemeClr val="lt1"/>
              </a:buClr>
              <a:buSzPts val="1680"/>
              <a:buFont typeface="Arial"/>
              <a:buChar char="▫"/>
              <a:defRPr sz="1400" b="1" i="0" u="none" strike="noStrike" cap="none">
                <a:solidFill>
                  <a:schemeClr val="lt1"/>
                </a:solidFill>
                <a:latin typeface="Helvetica Neue"/>
                <a:ea typeface="Helvetica Neue"/>
                <a:cs typeface="Helvetica Neue"/>
                <a:sym typeface="Helvetica Neue"/>
              </a:defRPr>
            </a:lvl4pPr>
            <a:lvl5pPr marL="2286000" marR="0" lvl="4" indent="-307720" algn="ctr" rtl="0">
              <a:lnSpc>
                <a:spcPct val="100000"/>
              </a:lnSpc>
              <a:spcBef>
                <a:spcPts val="0"/>
              </a:spcBef>
              <a:spcAft>
                <a:spcPts val="0"/>
              </a:spcAft>
              <a:buClr>
                <a:schemeClr val="lt1"/>
              </a:buClr>
              <a:buSzPts val="1246"/>
              <a:buFont typeface="Arial"/>
              <a:buChar char="-"/>
              <a:defRPr sz="1400" b="1" i="0" u="none" strike="noStrike" cap="none">
                <a:solidFill>
                  <a:schemeClr val="lt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Shape 112"/>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13" name="Shape 113"/>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14" name="Shape 114"/>
          <p:cNvPicPr preferRelativeResize="0"/>
          <p:nvPr/>
        </p:nvPicPr>
        <p:blipFill rotWithShape="1">
          <a:blip r:embed="rId3">
            <a:alphaModFix/>
          </a:blip>
          <a:srcRect/>
          <a:stretch/>
        </p:blipFill>
        <p:spPr>
          <a:xfrm>
            <a:off x="1152000" y="2069008"/>
            <a:ext cx="6840000" cy="21676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eneration - BLU CTR TTL TOP">
    <p:bg>
      <p:bgPr>
        <a:solidFill>
          <a:schemeClr val="accent2"/>
        </a:solidFill>
        <a:effectLst/>
      </p:bgPr>
    </p:bg>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580602" y="413571"/>
            <a:ext cx="2503792"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1" name="Shape 121"/>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22" name="Shape 12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23" name="Shape 12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124" name="Shape 12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125" name="Shape 125"/>
          <p:cNvSpPr txBox="1">
            <a:spLocks noGrp="1"/>
          </p:cNvSpPr>
          <p:nvPr>
            <p:ph type="title"/>
          </p:nvPr>
        </p:nvSpPr>
        <p:spPr>
          <a:xfrm>
            <a:off x="585216" y="914399"/>
            <a:ext cx="8023215" cy="1627632"/>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Generation - WT  TTL TOP">
    <p:bg>
      <p:bgPr>
        <a:solidFill>
          <a:schemeClr val="lt1"/>
        </a:solidFill>
        <a:effectLst/>
      </p:bgPr>
    </p:bg>
    <p:spTree>
      <p:nvGrpSpPr>
        <p:cNvPr id="1" name="Shape 126"/>
        <p:cNvGrpSpPr/>
        <p:nvPr/>
      </p:nvGrpSpPr>
      <p:grpSpPr>
        <a:xfrm>
          <a:off x="0" y="0"/>
          <a:ext cx="0" cy="0"/>
          <a:chOff x="0" y="0"/>
          <a:chExt cx="0" cy="0"/>
        </a:xfrm>
      </p:grpSpPr>
      <p:pic>
        <p:nvPicPr>
          <p:cNvPr id="127" name="Shape 127"/>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28" name="Shape 12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9" name="Shape 129"/>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Narrow"/>
              <a:buNone/>
            </a:pPr>
            <a:r>
              <a:rPr lang="en-US" sz="1000" b="1" i="0" u="none" strike="noStrike" cap="none">
                <a:solidFill>
                  <a:srgbClr val="333333"/>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30" name="Shape 130"/>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31" name="Shape 13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a:buNone/>
            </a:pPr>
            <a:fld id="{00000000-1234-1234-1234-123412341234}" type="slidenum">
              <a:rPr lang="en-US" sz="1000" b="0" i="0" u="none" strike="noStrike" cap="none">
                <a:solidFill>
                  <a:srgbClr val="333333"/>
                </a:solidFill>
                <a:latin typeface="Arial"/>
                <a:ea typeface="Arial"/>
                <a:cs typeface="Arial"/>
                <a:sym typeface="Arial"/>
              </a:rPr>
              <a:t>‹Nº›</a:t>
            </a:fld>
            <a:endParaRPr sz="1000" b="0" i="0" u="none" strike="noStrike" cap="none">
              <a:solidFill>
                <a:srgbClr val="333333"/>
              </a:solidFill>
              <a:latin typeface="Arial"/>
              <a:ea typeface="Arial"/>
              <a:cs typeface="Arial"/>
              <a:sym typeface="Arial"/>
            </a:endParaRPr>
          </a:p>
        </p:txBody>
      </p:sp>
      <p:sp>
        <p:nvSpPr>
          <p:cNvPr id="132" name="Shape 132"/>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Generation - WT  - Blank">
    <p:spTree>
      <p:nvGrpSpPr>
        <p:cNvPr id="1" name="Shape 133"/>
        <p:cNvGrpSpPr/>
        <p:nvPr/>
      </p:nvGrpSpPr>
      <p:grpSpPr>
        <a:xfrm>
          <a:off x="0" y="0"/>
          <a:ext cx="0" cy="0"/>
          <a:chOff x="0" y="0"/>
          <a:chExt cx="0" cy="0"/>
        </a:xfrm>
      </p:grpSpPr>
      <p:pic>
        <p:nvPicPr>
          <p:cNvPr id="134" name="Shape 134"/>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35" name="Shape 135"/>
          <p:cNvSpPr txBox="1">
            <a:spLocks noGrp="1"/>
          </p:cNvSpPr>
          <p:nvPr>
            <p:ph type="body" idx="1"/>
          </p:nvPr>
        </p:nvSpPr>
        <p:spPr>
          <a:xfrm>
            <a:off x="580602" y="413571"/>
            <a:ext cx="2380962"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6" name="Shape 136"/>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Narrow"/>
              <a:buNone/>
            </a:pPr>
            <a:r>
              <a:rPr lang="en-US" sz="1000" b="1" i="0" u="none" strike="noStrike" cap="none">
                <a:solidFill>
                  <a:srgbClr val="333333"/>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37" name="Shape 137"/>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38" name="Shape 138"/>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a:buNone/>
            </a:pPr>
            <a:fld id="{00000000-1234-1234-1234-123412341234}" type="slidenum">
              <a:rPr lang="en-US" sz="1000" b="0" i="0" u="none" strike="noStrike" cap="none">
                <a:solidFill>
                  <a:srgbClr val="333333"/>
                </a:solidFill>
                <a:latin typeface="Arial"/>
                <a:ea typeface="Arial"/>
                <a:cs typeface="Arial"/>
                <a:sym typeface="Arial"/>
              </a:rPr>
              <a:t>‹Nº›</a:t>
            </a:fld>
            <a:endParaRPr sz="1000" b="0" i="0" u="none" strike="noStrike" cap="none">
              <a:solidFill>
                <a:srgbClr val="333333"/>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Generation - WT   - Centered Title slide">
    <p:bg>
      <p:bgPr>
        <a:solidFill>
          <a:schemeClr val="lt1"/>
        </a:solidFill>
        <a:effectLst/>
      </p:bgPr>
    </p:bg>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41" name="Shape 141"/>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42" name="Shape 142"/>
          <p:cNvSpPr txBox="1">
            <a:spLocks noGrp="1"/>
          </p:cNvSpPr>
          <p:nvPr>
            <p:ph type="body" idx="2"/>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3" name="Shape 143"/>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Narrow"/>
              <a:buNone/>
            </a:pPr>
            <a:r>
              <a:rPr lang="en-US" sz="1000" b="1" i="0" u="none" strike="noStrike" cap="none">
                <a:solidFill>
                  <a:srgbClr val="333333"/>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44" name="Shape 144"/>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45" name="Shape 145"/>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a:buNone/>
            </a:pPr>
            <a:fld id="{00000000-1234-1234-1234-123412341234}" type="slidenum">
              <a:rPr lang="en-US" sz="1000" b="0" i="0" u="none" strike="noStrike" cap="none">
                <a:solidFill>
                  <a:srgbClr val="333333"/>
                </a:solidFill>
                <a:latin typeface="Arial"/>
                <a:ea typeface="Arial"/>
                <a:cs typeface="Arial"/>
                <a:sym typeface="Arial"/>
              </a:rPr>
              <a:t>‹Nº›</a:t>
            </a:fld>
            <a:endParaRPr sz="1000" b="0" i="0" u="none" strike="noStrike" cap="none">
              <a:solidFill>
                <a:srgbClr val="333333"/>
              </a:solidFill>
              <a:latin typeface="Arial"/>
              <a:ea typeface="Arial"/>
              <a:cs typeface="Arial"/>
              <a:sym typeface="Arial"/>
            </a:endParaRPr>
          </a:p>
        </p:txBody>
      </p:sp>
      <p:sp>
        <p:nvSpPr>
          <p:cNvPr id="146" name="Shape 146"/>
          <p:cNvSpPr txBox="1">
            <a:spLocks noGrp="1"/>
          </p:cNvSpPr>
          <p:nvPr>
            <p:ph type="title"/>
          </p:nvPr>
        </p:nvSpPr>
        <p:spPr>
          <a:xfrm>
            <a:off x="585216" y="270095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over USA">
    <p:spTree>
      <p:nvGrpSpPr>
        <p:cNvPr id="1" name="Shape 19"/>
        <p:cNvGrpSpPr/>
        <p:nvPr/>
      </p:nvGrpSpPr>
      <p:grpSpPr>
        <a:xfrm>
          <a:off x="0" y="0"/>
          <a:ext cx="0" cy="0"/>
          <a:chOff x="0" y="0"/>
          <a:chExt cx="0" cy="0"/>
        </a:xfrm>
      </p:grpSpPr>
      <p:pic>
        <p:nvPicPr>
          <p:cNvPr id="20" name="Shape 20"/>
          <p:cNvPicPr preferRelativeResize="0"/>
          <p:nvPr/>
        </p:nvPicPr>
        <p:blipFill rotWithShape="1">
          <a:blip r:embed="rId2">
            <a:alphaModFix/>
          </a:blip>
          <a:srcRect/>
          <a:stretch/>
        </p:blipFill>
        <p:spPr>
          <a:xfrm>
            <a:off x="0" y="0"/>
            <a:ext cx="9144000" cy="6856413"/>
          </a:xfrm>
          <a:prstGeom prst="rect">
            <a:avLst/>
          </a:prstGeom>
          <a:noFill/>
          <a:ln>
            <a:noFill/>
          </a:ln>
        </p:spPr>
      </p:pic>
      <p:sp>
        <p:nvSpPr>
          <p:cNvPr id="21" name="Shape 21"/>
          <p:cNvSpPr/>
          <p:nvPr/>
        </p:nvSpPr>
        <p:spPr>
          <a:xfrm>
            <a:off x="1589" y="1589"/>
            <a:ext cx="1587" cy="1587"/>
          </a:xfrm>
          <a:prstGeom prst="rect">
            <a:avLst/>
          </a:prstGeom>
          <a:solidFill>
            <a:srgbClr val="FFFFFF"/>
          </a:solidFill>
          <a:ln>
            <a:noFill/>
          </a:ln>
        </p:spPr>
      </p:sp>
      <p:sp>
        <p:nvSpPr>
          <p:cNvPr id="22" name="Shape 22"/>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23" name="Shape 23"/>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24" name="Shape 24"/>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25" name="Shape 25"/>
          <p:cNvPicPr preferRelativeResize="0"/>
          <p:nvPr/>
        </p:nvPicPr>
        <p:blipFill rotWithShape="1">
          <a:blip r:embed="rId3">
            <a:alphaModFix/>
          </a:blip>
          <a:srcRect/>
          <a:stretch/>
        </p:blipFill>
        <p:spPr>
          <a:xfrm>
            <a:off x="1152000" y="3258468"/>
            <a:ext cx="6840000" cy="216769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Generation - Left Title and Text">
    <p:bg>
      <p:bgPr>
        <a:solidFill>
          <a:schemeClr val="lt1"/>
        </a:solidFill>
        <a:effectLst/>
      </p:bgPr>
    </p:bg>
    <p:spTree>
      <p:nvGrpSpPr>
        <p:cNvPr id="1" name="Shape 147"/>
        <p:cNvGrpSpPr/>
        <p:nvPr/>
      </p:nvGrpSpPr>
      <p:grpSpPr>
        <a:xfrm>
          <a:off x="0" y="0"/>
          <a:ext cx="0" cy="0"/>
          <a:chOff x="0" y="0"/>
          <a:chExt cx="0" cy="0"/>
        </a:xfrm>
      </p:grpSpPr>
      <p:pic>
        <p:nvPicPr>
          <p:cNvPr id="148" name="Shape 148"/>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49" name="Shape 149"/>
          <p:cNvSpPr txBox="1">
            <a:spLocks noGrp="1"/>
          </p:cNvSpPr>
          <p:nvPr>
            <p:ph type="body" idx="1"/>
          </p:nvPr>
        </p:nvSpPr>
        <p:spPr>
          <a:xfrm>
            <a:off x="580602" y="413571"/>
            <a:ext cx="2599326"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0" name="Shape 15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Narrow"/>
              <a:buNone/>
            </a:pPr>
            <a:r>
              <a:rPr lang="en-US" sz="1000" b="1" i="0" u="none" strike="noStrike" cap="none">
                <a:solidFill>
                  <a:srgbClr val="333333"/>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51" name="Shape 151"/>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52" name="Shape 15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a:buNone/>
            </a:pPr>
            <a:fld id="{00000000-1234-1234-1234-123412341234}" type="slidenum">
              <a:rPr lang="en-US" sz="1000" b="0" i="0" u="none" strike="noStrike" cap="none">
                <a:solidFill>
                  <a:srgbClr val="333333"/>
                </a:solidFill>
                <a:latin typeface="Arial"/>
                <a:ea typeface="Arial"/>
                <a:cs typeface="Arial"/>
                <a:sym typeface="Arial"/>
              </a:rPr>
              <a:t>‹Nº›</a:t>
            </a:fld>
            <a:endParaRPr sz="1000" b="0" i="0" u="none" strike="noStrike" cap="none">
              <a:solidFill>
                <a:srgbClr val="333333"/>
              </a:solidFill>
              <a:latin typeface="Arial"/>
              <a:ea typeface="Arial"/>
              <a:cs typeface="Arial"/>
              <a:sym typeface="Arial"/>
            </a:endParaRPr>
          </a:p>
        </p:txBody>
      </p:sp>
      <p:sp>
        <p:nvSpPr>
          <p:cNvPr id="153" name="Shape 153"/>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White slide">
    <p:spTree>
      <p:nvGrpSpPr>
        <p:cNvPr id="1" name="Shape 154"/>
        <p:cNvGrpSpPr/>
        <p:nvPr/>
      </p:nvGrpSpPr>
      <p:grpSpPr>
        <a:xfrm>
          <a:off x="0" y="0"/>
          <a:ext cx="0" cy="0"/>
          <a:chOff x="0" y="0"/>
          <a:chExt cx="0" cy="0"/>
        </a:xfrm>
      </p:grpSpPr>
      <p:sp>
        <p:nvSpPr>
          <p:cNvPr id="155" name="Shape 155"/>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Narrow"/>
              <a:buNone/>
            </a:pPr>
            <a:r>
              <a:rPr lang="en-US" sz="1000" b="1" i="0" u="none" strike="noStrike" cap="none">
                <a:solidFill>
                  <a:srgbClr val="333333"/>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56" name="Shape 156"/>
          <p:cNvCxnSpPr/>
          <p:nvPr/>
        </p:nvCxnSpPr>
        <p:spPr>
          <a:xfrm>
            <a:off x="3769567" y="6406723"/>
            <a:ext cx="1611086" cy="0"/>
          </a:xfrm>
          <a:prstGeom prst="straightConnector1">
            <a:avLst/>
          </a:prstGeom>
          <a:noFill/>
          <a:ln w="9525" cap="flat" cmpd="sng">
            <a:solidFill>
              <a:schemeClr val="dk1"/>
            </a:solidFill>
            <a:prstDash val="solid"/>
            <a:round/>
            <a:headEnd type="none" w="med" len="med"/>
            <a:tailEnd type="none" w="med" len="med"/>
          </a:ln>
        </p:spPr>
      </p:cxnSp>
      <p:pic>
        <p:nvPicPr>
          <p:cNvPr id="157" name="Shape 157"/>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58" name="Shape 158"/>
          <p:cNvSpPr txBox="1">
            <a:spLocks noGrp="1"/>
          </p:cNvSpPr>
          <p:nvPr>
            <p:ph type="body" idx="1"/>
          </p:nvPr>
        </p:nvSpPr>
        <p:spPr>
          <a:xfrm>
            <a:off x="580602" y="413571"/>
            <a:ext cx="339089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Shape 159"/>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a:buNone/>
            </a:pPr>
            <a:fld id="{00000000-1234-1234-1234-123412341234}" type="slidenum">
              <a:rPr lang="en-US" sz="1000" b="0" i="0" u="none" strike="noStrike" cap="none">
                <a:solidFill>
                  <a:srgbClr val="333333"/>
                </a:solidFill>
                <a:latin typeface="Arial"/>
                <a:ea typeface="Arial"/>
                <a:cs typeface="Arial"/>
                <a:sym typeface="Arial"/>
              </a:rPr>
              <a:t>‹Nº›</a:t>
            </a:fld>
            <a:endParaRPr sz="1000" b="0" i="0" u="none" strike="noStrike" cap="none">
              <a:solidFill>
                <a:srgbClr val="333333"/>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Image &amp; guestion title">
    <p:spTree>
      <p:nvGrpSpPr>
        <p:cNvPr id="1" name="Shape 160"/>
        <p:cNvGrpSpPr/>
        <p:nvPr/>
      </p:nvGrpSpPr>
      <p:grpSpPr>
        <a:xfrm>
          <a:off x="0" y="0"/>
          <a:ext cx="0" cy="0"/>
          <a:chOff x="0" y="0"/>
          <a:chExt cx="0" cy="0"/>
        </a:xfrm>
      </p:grpSpPr>
      <p:sp>
        <p:nvSpPr>
          <p:cNvPr id="161" name="Shape 161"/>
          <p:cNvSpPr>
            <a:spLocks noGrp="1"/>
          </p:cNvSpPr>
          <p:nvPr>
            <p:ph type="pic" idx="2"/>
          </p:nvPr>
        </p:nvSpPr>
        <p:spPr>
          <a:xfrm>
            <a:off x="0" y="1"/>
            <a:ext cx="9144000" cy="6858000"/>
          </a:xfrm>
          <a:prstGeom prst="rect">
            <a:avLst/>
          </a:prstGeom>
          <a:solidFill>
            <a:srgbClr val="F2F2F2"/>
          </a:solidFill>
          <a:ln>
            <a:noFill/>
          </a:ln>
        </p:spPr>
        <p:txBody>
          <a:bodyPr spcFirstLastPara="1" wrap="square" lIns="91425" tIns="91425" rIns="91425" bIns="91425" anchor="ctr" anchorCtr="0"/>
          <a:lstStyle>
            <a:lvl1pPr marR="0" lvl="0" algn="ctr" rtl="0">
              <a:lnSpc>
                <a:spcPct val="100000"/>
              </a:lnSpc>
              <a:spcBef>
                <a:spcPts val="600"/>
              </a:spcBef>
              <a:spcAft>
                <a:spcPts val="0"/>
              </a:spcAft>
              <a:buClr>
                <a:schemeClr val="accent3"/>
              </a:buClr>
              <a:buSzPts val="1600"/>
              <a:buFont typeface="Arial"/>
              <a:buNone/>
              <a:defRPr sz="1600" b="0"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Shape 162"/>
          <p:cNvSpPr txBox="1">
            <a:spLocks noGrp="1"/>
          </p:cNvSpPr>
          <p:nvPr>
            <p:ph type="body" idx="1"/>
          </p:nvPr>
        </p:nvSpPr>
        <p:spPr>
          <a:xfrm>
            <a:off x="482601" y="158980"/>
            <a:ext cx="8074025" cy="771525"/>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6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63" name="Shape 163"/>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64" name="Shape 164"/>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165" name="Shape 165"/>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668111" y="1352606"/>
            <a:ext cx="3421062" cy="132556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8" name="Shape 168"/>
          <p:cNvSpPr txBox="1">
            <a:spLocks noGrp="1"/>
          </p:cNvSpPr>
          <p:nvPr>
            <p:ph type="body" idx="2"/>
          </p:nvPr>
        </p:nvSpPr>
        <p:spPr>
          <a:xfrm>
            <a:off x="5114788" y="1352606"/>
            <a:ext cx="3421062" cy="132556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69" name="Shape 169"/>
          <p:cNvCxnSpPr/>
          <p:nvPr/>
        </p:nvCxnSpPr>
        <p:spPr>
          <a:xfrm>
            <a:off x="4601980" y="1382713"/>
            <a:ext cx="0" cy="4763254"/>
          </a:xfrm>
          <a:prstGeom prst="straightConnector1">
            <a:avLst/>
          </a:prstGeom>
          <a:noFill/>
          <a:ln w="9525" cap="flat" cmpd="sng">
            <a:solidFill>
              <a:schemeClr val="dk1"/>
            </a:solidFill>
            <a:prstDash val="solid"/>
            <a:round/>
            <a:headEnd type="none" w="med" len="med"/>
            <a:tailEnd type="none" w="med" len="med"/>
          </a:ln>
        </p:spPr>
      </p:cxnSp>
      <p:sp>
        <p:nvSpPr>
          <p:cNvPr id="170" name="Shape 170"/>
          <p:cNvSpPr txBox="1">
            <a:spLocks noGrp="1"/>
          </p:cNvSpPr>
          <p:nvPr>
            <p:ph type="body" idx="3"/>
          </p:nvPr>
        </p:nvSpPr>
        <p:spPr>
          <a:xfrm>
            <a:off x="669341" y="5171374"/>
            <a:ext cx="3419833" cy="6000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1" name="Shape 171"/>
          <p:cNvSpPr txBox="1">
            <a:spLocks noGrp="1"/>
          </p:cNvSpPr>
          <p:nvPr>
            <p:ph type="body" idx="4"/>
          </p:nvPr>
        </p:nvSpPr>
        <p:spPr>
          <a:xfrm>
            <a:off x="5114789" y="5171374"/>
            <a:ext cx="3419833" cy="6000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2" name="Shape 17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Narrow"/>
              <a:buNone/>
            </a:pPr>
            <a:r>
              <a:rPr lang="en-US" sz="1000" b="1" i="0" u="none" strike="noStrike" cap="none">
                <a:solidFill>
                  <a:srgbClr val="333333"/>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73" name="Shape 173"/>
          <p:cNvCxnSpPr/>
          <p:nvPr/>
        </p:nvCxnSpPr>
        <p:spPr>
          <a:xfrm>
            <a:off x="3769567" y="6406723"/>
            <a:ext cx="1611086" cy="0"/>
          </a:xfrm>
          <a:prstGeom prst="straightConnector1">
            <a:avLst/>
          </a:prstGeom>
          <a:noFill/>
          <a:ln w="9525" cap="flat" cmpd="sng">
            <a:solidFill>
              <a:schemeClr val="dk1"/>
            </a:solidFill>
            <a:prstDash val="solid"/>
            <a:round/>
            <a:headEnd type="none" w="med" len="med"/>
            <a:tailEnd type="none" w="med" len="med"/>
          </a:ln>
        </p:spPr>
      </p:cxnSp>
      <p:pic>
        <p:nvPicPr>
          <p:cNvPr id="174" name="Shape 174"/>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75" name="Shape 175"/>
          <p:cNvSpPr txBox="1">
            <a:spLocks noGrp="1"/>
          </p:cNvSpPr>
          <p:nvPr>
            <p:ph type="body" idx="5"/>
          </p:nvPr>
        </p:nvSpPr>
        <p:spPr>
          <a:xfrm>
            <a:off x="580602" y="413571"/>
            <a:ext cx="144027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6" name="Shape 176"/>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Arial"/>
              <a:buNone/>
            </a:pPr>
            <a:fld id="{00000000-1234-1234-1234-123412341234}" type="slidenum">
              <a:rPr lang="en-US" sz="1000" b="0" i="0" u="none" strike="noStrike" cap="none">
                <a:solidFill>
                  <a:srgbClr val="333333"/>
                </a:solidFill>
                <a:latin typeface="Arial"/>
                <a:ea typeface="Arial"/>
                <a:cs typeface="Arial"/>
                <a:sym typeface="Arial"/>
              </a:rPr>
              <a:t>‹Nº›</a:t>
            </a:fld>
            <a:endParaRPr sz="1000" b="0" i="0" u="none" strike="noStrike" cap="none">
              <a:solidFill>
                <a:srgbClr val="333333"/>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Generation - GRN Blank">
    <p:bg>
      <p:bgPr>
        <a:solidFill>
          <a:schemeClr val="accent1"/>
        </a:solidFill>
        <a:effectLst/>
      </p:bgPr>
    </p:bg>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580602" y="413571"/>
            <a:ext cx="2312723"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79" name="Shape 179"/>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80" name="Shape 18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81" name="Shape 18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182" name="Shape 18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Generation - GRN CTR TTL TOP">
    <p:bg>
      <p:bgPr>
        <a:solidFill>
          <a:schemeClr val="accent1"/>
        </a:solidFill>
        <a:effectLst/>
      </p:bgPr>
    </p:bg>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580602" y="413571"/>
            <a:ext cx="289957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85" name="Shape 185"/>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86" name="Shape 186"/>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87" name="Shape 187"/>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188" name="Shape 188"/>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89" name="Shape 189"/>
          <p:cNvSpPr txBox="1"/>
          <p:nvPr/>
        </p:nvSpPr>
        <p:spPr>
          <a:xfrm>
            <a:off x="8545514" y="6435725"/>
            <a:ext cx="208756"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Generation - GRN - Centered Title slide">
    <p:bg>
      <p:bgPr>
        <a:solidFill>
          <a:schemeClr val="accent1"/>
        </a:solidFill>
        <a:effectLst/>
      </p:bgPr>
    </p:bg>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1385725" y="2700958"/>
            <a:ext cx="6413864" cy="835607"/>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Shape 192"/>
          <p:cNvSpPr txBox="1">
            <a:spLocks noGrp="1"/>
          </p:cNvSpPr>
          <p:nvPr>
            <p:ph type="body" idx="2"/>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body" idx="3"/>
          </p:nvPr>
        </p:nvSpPr>
        <p:spPr>
          <a:xfrm>
            <a:off x="580602" y="413571"/>
            <a:ext cx="223083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94" name="Shape 194"/>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95" name="Shape 195"/>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196" name="Shape 196"/>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197" name="Shape 197"/>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ation - GRN Left Title and Text">
    <p:bg>
      <p:bgPr>
        <a:solidFill>
          <a:schemeClr val="accent1"/>
        </a:solidFill>
        <a:effectLst/>
      </p:bgPr>
    </p:bg>
    <p:spTree>
      <p:nvGrpSpPr>
        <p:cNvPr id="1" name="Shape 198"/>
        <p:cNvGrpSpPr/>
        <p:nvPr/>
      </p:nvGrpSpPr>
      <p:grpSpPr>
        <a:xfrm>
          <a:off x="0" y="0"/>
          <a:ext cx="0" cy="0"/>
          <a:chOff x="0" y="0"/>
          <a:chExt cx="0" cy="0"/>
        </a:xfrm>
      </p:grpSpPr>
      <p:pic>
        <p:nvPicPr>
          <p:cNvPr id="199" name="Shape 199"/>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00" name="Shape 20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201" name="Shape 201"/>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202" name="Shape 202"/>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Shape 203"/>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204" name="Shape 204"/>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Generation - GRN- 4 Steps">
    <p:bg>
      <p:bgPr>
        <a:solidFill>
          <a:schemeClr val="accent1"/>
        </a:solidFill>
        <a:effectLst/>
      </p:bgPr>
    </p:bg>
    <p:spTree>
      <p:nvGrpSpPr>
        <p:cNvPr id="1" name="Shape 205"/>
        <p:cNvGrpSpPr/>
        <p:nvPr/>
      </p:nvGrpSpPr>
      <p:grpSpPr>
        <a:xfrm>
          <a:off x="0" y="0"/>
          <a:ext cx="0" cy="0"/>
          <a:chOff x="0" y="0"/>
          <a:chExt cx="0" cy="0"/>
        </a:xfrm>
      </p:grpSpPr>
      <p:sp>
        <p:nvSpPr>
          <p:cNvPr id="206" name="Shape 206"/>
          <p:cNvSpPr/>
          <p:nvPr/>
        </p:nvSpPr>
        <p:spPr>
          <a:xfrm>
            <a:off x="0" y="1"/>
            <a:ext cx="9144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207" name="Shape 207"/>
          <p:cNvGrpSpPr/>
          <p:nvPr/>
        </p:nvGrpSpPr>
        <p:grpSpPr>
          <a:xfrm>
            <a:off x="447401" y="2619101"/>
            <a:ext cx="1619795" cy="1619795"/>
            <a:chOff x="522515" y="2442753"/>
            <a:chExt cx="1619795" cy="1619795"/>
          </a:xfrm>
        </p:grpSpPr>
        <p:sp>
          <p:nvSpPr>
            <p:cNvPr id="208" name="Shape 208"/>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09" name="Shape 209"/>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8000"/>
                <a:buFont typeface="Arial Narrow"/>
                <a:buNone/>
              </a:pPr>
              <a:r>
                <a:rPr lang="en-US" sz="8000" b="1" i="0" u="none" strike="noStrike" cap="none">
                  <a:solidFill>
                    <a:srgbClr val="333333"/>
                  </a:solidFill>
                  <a:latin typeface="Arial Narrow"/>
                  <a:ea typeface="Arial Narrow"/>
                  <a:cs typeface="Arial Narrow"/>
                  <a:sym typeface="Arial Narrow"/>
                </a:rPr>
                <a:t>1</a:t>
              </a:r>
              <a:endParaRPr sz="1400" b="0" i="0" u="none" strike="noStrike" cap="none">
                <a:solidFill>
                  <a:srgbClr val="000000"/>
                </a:solidFill>
                <a:latin typeface="Arial"/>
                <a:ea typeface="Arial"/>
                <a:cs typeface="Arial"/>
                <a:sym typeface="Arial"/>
              </a:endParaRPr>
            </a:p>
          </p:txBody>
        </p:sp>
      </p:grpSp>
      <p:grpSp>
        <p:nvGrpSpPr>
          <p:cNvPr id="210" name="Shape 210"/>
          <p:cNvGrpSpPr/>
          <p:nvPr/>
        </p:nvGrpSpPr>
        <p:grpSpPr>
          <a:xfrm>
            <a:off x="2664819" y="2619103"/>
            <a:ext cx="1619795" cy="1619795"/>
            <a:chOff x="522515" y="2442753"/>
            <a:chExt cx="1619795" cy="1619795"/>
          </a:xfrm>
        </p:grpSpPr>
        <p:sp>
          <p:nvSpPr>
            <p:cNvPr id="211" name="Shape 211"/>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12" name="Shape 212"/>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8000"/>
                <a:buFont typeface="Arial Narrow"/>
                <a:buNone/>
              </a:pPr>
              <a:r>
                <a:rPr lang="en-US" sz="8000" b="1" i="0" u="none" strike="noStrike" cap="none">
                  <a:solidFill>
                    <a:srgbClr val="333333"/>
                  </a:solidFill>
                  <a:latin typeface="Arial Narrow"/>
                  <a:ea typeface="Arial Narrow"/>
                  <a:cs typeface="Arial Narrow"/>
                  <a:sym typeface="Arial Narrow"/>
                </a:rPr>
                <a:t>2</a:t>
              </a:r>
              <a:endParaRPr sz="1400" b="0" i="0" u="none" strike="noStrike" cap="none">
                <a:solidFill>
                  <a:srgbClr val="000000"/>
                </a:solidFill>
                <a:latin typeface="Arial"/>
                <a:ea typeface="Arial"/>
                <a:cs typeface="Arial"/>
                <a:sym typeface="Arial"/>
              </a:endParaRPr>
            </a:p>
          </p:txBody>
        </p:sp>
      </p:grpSp>
      <p:grpSp>
        <p:nvGrpSpPr>
          <p:cNvPr id="213" name="Shape 213"/>
          <p:cNvGrpSpPr/>
          <p:nvPr/>
        </p:nvGrpSpPr>
        <p:grpSpPr>
          <a:xfrm>
            <a:off x="4911632" y="2619101"/>
            <a:ext cx="1619795" cy="1619795"/>
            <a:chOff x="522515" y="2442753"/>
            <a:chExt cx="1619795" cy="1619795"/>
          </a:xfrm>
        </p:grpSpPr>
        <p:sp>
          <p:nvSpPr>
            <p:cNvPr id="214" name="Shape 214"/>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15" name="Shape 215"/>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8000"/>
                <a:buFont typeface="Arial Narrow"/>
                <a:buNone/>
              </a:pPr>
              <a:r>
                <a:rPr lang="en-US" sz="8000" b="1" i="0" u="none" strike="noStrike" cap="none">
                  <a:solidFill>
                    <a:srgbClr val="333333"/>
                  </a:solidFill>
                  <a:latin typeface="Arial Narrow"/>
                  <a:ea typeface="Arial Narrow"/>
                  <a:cs typeface="Arial Narrow"/>
                  <a:sym typeface="Arial Narrow"/>
                </a:rPr>
                <a:t>3</a:t>
              </a:r>
              <a:endParaRPr sz="1400" b="0" i="0" u="none" strike="noStrike" cap="none">
                <a:solidFill>
                  <a:srgbClr val="000000"/>
                </a:solidFill>
                <a:latin typeface="Arial"/>
                <a:ea typeface="Arial"/>
                <a:cs typeface="Arial"/>
                <a:sym typeface="Arial"/>
              </a:endParaRPr>
            </a:p>
          </p:txBody>
        </p:sp>
      </p:grpSp>
      <p:sp>
        <p:nvSpPr>
          <p:cNvPr id="216" name="Shape 216"/>
          <p:cNvSpPr txBox="1">
            <a:spLocks noGrp="1"/>
          </p:cNvSpPr>
          <p:nvPr>
            <p:ph type="body" idx="1"/>
          </p:nvPr>
        </p:nvSpPr>
        <p:spPr>
          <a:xfrm>
            <a:off x="447400"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body" idx="2"/>
          </p:nvPr>
        </p:nvSpPr>
        <p:spPr>
          <a:xfrm>
            <a:off x="2651652"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8" name="Shape 218"/>
          <p:cNvSpPr txBox="1">
            <a:spLocks noGrp="1"/>
          </p:cNvSpPr>
          <p:nvPr>
            <p:ph type="body" idx="3"/>
          </p:nvPr>
        </p:nvSpPr>
        <p:spPr>
          <a:xfrm>
            <a:off x="4911426"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219" name="Shape 219"/>
          <p:cNvGrpSpPr/>
          <p:nvPr/>
        </p:nvGrpSpPr>
        <p:grpSpPr>
          <a:xfrm>
            <a:off x="7132314" y="2619101"/>
            <a:ext cx="1619795" cy="1619795"/>
            <a:chOff x="522515" y="2442753"/>
            <a:chExt cx="1619795" cy="1619795"/>
          </a:xfrm>
        </p:grpSpPr>
        <p:sp>
          <p:nvSpPr>
            <p:cNvPr id="220" name="Shape 220"/>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1" name="Shape 221"/>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8000"/>
                <a:buFont typeface="Arial Narrow"/>
                <a:buNone/>
              </a:pPr>
              <a:r>
                <a:rPr lang="en-US" sz="8000" b="1" i="0" u="none" strike="noStrike" cap="none">
                  <a:solidFill>
                    <a:srgbClr val="333333"/>
                  </a:solidFill>
                  <a:latin typeface="Arial Narrow"/>
                  <a:ea typeface="Arial Narrow"/>
                  <a:cs typeface="Arial Narrow"/>
                  <a:sym typeface="Arial Narrow"/>
                </a:rPr>
                <a:t>4</a:t>
              </a:r>
              <a:endParaRPr sz="1400" b="0" i="0" u="none" strike="noStrike" cap="none">
                <a:solidFill>
                  <a:srgbClr val="000000"/>
                </a:solidFill>
                <a:latin typeface="Arial"/>
                <a:ea typeface="Arial"/>
                <a:cs typeface="Arial"/>
                <a:sym typeface="Arial"/>
              </a:endParaRPr>
            </a:p>
          </p:txBody>
        </p:sp>
      </p:grpSp>
      <p:sp>
        <p:nvSpPr>
          <p:cNvPr id="222" name="Shape 222"/>
          <p:cNvSpPr txBox="1">
            <a:spLocks noGrp="1"/>
          </p:cNvSpPr>
          <p:nvPr>
            <p:ph type="body" idx="4"/>
          </p:nvPr>
        </p:nvSpPr>
        <p:spPr>
          <a:xfrm>
            <a:off x="7132313"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3" name="Shape 223"/>
          <p:cNvSpPr txBox="1">
            <a:spLocks noGrp="1"/>
          </p:cNvSpPr>
          <p:nvPr>
            <p:ph type="body" idx="5"/>
          </p:nvPr>
        </p:nvSpPr>
        <p:spPr>
          <a:xfrm>
            <a:off x="580602" y="413571"/>
            <a:ext cx="24891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24" name="Shape 224"/>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25" name="Shape 225"/>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226" name="Shape 226"/>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27" name="Shape 227"/>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228" name="Shape 228"/>
          <p:cNvSpPr txBox="1">
            <a:spLocks noGrp="1"/>
          </p:cNvSpPr>
          <p:nvPr>
            <p:ph type="title"/>
          </p:nvPr>
        </p:nvSpPr>
        <p:spPr>
          <a:xfrm>
            <a:off x="585216" y="112826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Generation - BLU Blank">
    <p:bg>
      <p:bgPr>
        <a:solidFill>
          <a:schemeClr val="accent2"/>
        </a:solidFill>
        <a:effectLst/>
      </p:bgPr>
    </p:bg>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31" name="Shape 231"/>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32" name="Shape 23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233" name="Shape 23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34" name="Shape 23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ver USA Alternate">
    <p:spTree>
      <p:nvGrpSpPr>
        <p:cNvPr id="1" name="Shape 26"/>
        <p:cNvGrpSpPr/>
        <p:nvPr/>
      </p:nvGrpSpPr>
      <p:grpSpPr>
        <a:xfrm>
          <a:off x="0" y="0"/>
          <a:ext cx="0" cy="0"/>
          <a:chOff x="0" y="0"/>
          <a:chExt cx="0" cy="0"/>
        </a:xfrm>
      </p:grpSpPr>
      <p:pic>
        <p:nvPicPr>
          <p:cNvPr id="27" name="Shape 27"/>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8" name="Shape 28"/>
          <p:cNvSpPr/>
          <p:nvPr/>
        </p:nvSpPr>
        <p:spPr>
          <a:xfrm>
            <a:off x="1589" y="1589"/>
            <a:ext cx="1587" cy="1587"/>
          </a:xfrm>
          <a:prstGeom prst="rect">
            <a:avLst/>
          </a:prstGeom>
          <a:solidFill>
            <a:srgbClr val="FFFFFF"/>
          </a:solidFill>
          <a:ln>
            <a:noFill/>
          </a:ln>
        </p:spPr>
      </p:sp>
      <p:sp>
        <p:nvSpPr>
          <p:cNvPr id="29" name="Shape 29"/>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30" name="Shape 30"/>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31" name="Shape 31"/>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32" name="Shape 32"/>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Generation - BLU Left Title and Text">
    <p:bg>
      <p:bgPr>
        <a:solidFill>
          <a:schemeClr val="accent2"/>
        </a:solidFill>
        <a:effectLst/>
      </p:bgPr>
    </p:bg>
    <p:spTree>
      <p:nvGrpSpPr>
        <p:cNvPr id="1" name="Shape 235"/>
        <p:cNvGrpSpPr/>
        <p:nvPr/>
      </p:nvGrpSpPr>
      <p:grpSpPr>
        <a:xfrm>
          <a:off x="0" y="0"/>
          <a:ext cx="0" cy="0"/>
          <a:chOff x="0" y="0"/>
          <a:chExt cx="0" cy="0"/>
        </a:xfrm>
      </p:grpSpPr>
      <p:pic>
        <p:nvPicPr>
          <p:cNvPr id="236" name="Shape 236"/>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37" name="Shape 237"/>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238" name="Shape 238"/>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239" name="Shape 239"/>
          <p:cNvSpPr txBox="1">
            <a:spLocks noGrp="1"/>
          </p:cNvSpPr>
          <p:nvPr>
            <p:ph type="body" idx="1"/>
          </p:nvPr>
        </p:nvSpPr>
        <p:spPr>
          <a:xfrm>
            <a:off x="580602" y="413571"/>
            <a:ext cx="2531088"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0" name="Shape 240"/>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241" name="Shape 241"/>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Generation - BLU- 4 Steps">
    <p:bg>
      <p:bgPr>
        <a:solidFill>
          <a:schemeClr val="accent2"/>
        </a:solidFill>
        <a:effectLst/>
      </p:bgPr>
    </p:bg>
    <p:spTree>
      <p:nvGrpSpPr>
        <p:cNvPr id="1" name="Shape 242"/>
        <p:cNvGrpSpPr/>
        <p:nvPr/>
      </p:nvGrpSpPr>
      <p:grpSpPr>
        <a:xfrm>
          <a:off x="0" y="0"/>
          <a:ext cx="0" cy="0"/>
          <a:chOff x="0" y="0"/>
          <a:chExt cx="0" cy="0"/>
        </a:xfrm>
      </p:grpSpPr>
      <p:grpSp>
        <p:nvGrpSpPr>
          <p:cNvPr id="243" name="Shape 243"/>
          <p:cNvGrpSpPr/>
          <p:nvPr/>
        </p:nvGrpSpPr>
        <p:grpSpPr>
          <a:xfrm>
            <a:off x="447401" y="2619101"/>
            <a:ext cx="1619795" cy="1619795"/>
            <a:chOff x="522515" y="2442753"/>
            <a:chExt cx="1619795" cy="1619795"/>
          </a:xfrm>
        </p:grpSpPr>
        <p:sp>
          <p:nvSpPr>
            <p:cNvPr id="244" name="Shape 244"/>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5" name="Shape 245"/>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8000"/>
                <a:buFont typeface="Arial Narrow"/>
                <a:buNone/>
              </a:pPr>
              <a:r>
                <a:rPr lang="en-US" sz="8000" b="1" i="0" u="none" strike="noStrike" cap="none">
                  <a:solidFill>
                    <a:srgbClr val="333333"/>
                  </a:solidFill>
                  <a:latin typeface="Arial Narrow"/>
                  <a:ea typeface="Arial Narrow"/>
                  <a:cs typeface="Arial Narrow"/>
                  <a:sym typeface="Arial Narrow"/>
                </a:rPr>
                <a:t>1</a:t>
              </a:r>
              <a:endParaRPr sz="1400" b="0" i="0" u="none" strike="noStrike" cap="none">
                <a:solidFill>
                  <a:srgbClr val="000000"/>
                </a:solidFill>
                <a:latin typeface="Arial"/>
                <a:ea typeface="Arial"/>
                <a:cs typeface="Arial"/>
                <a:sym typeface="Arial"/>
              </a:endParaRPr>
            </a:p>
          </p:txBody>
        </p:sp>
      </p:grpSp>
      <p:grpSp>
        <p:nvGrpSpPr>
          <p:cNvPr id="246" name="Shape 246"/>
          <p:cNvGrpSpPr/>
          <p:nvPr/>
        </p:nvGrpSpPr>
        <p:grpSpPr>
          <a:xfrm>
            <a:off x="2664819" y="2619103"/>
            <a:ext cx="1619795" cy="1619795"/>
            <a:chOff x="522515" y="2442753"/>
            <a:chExt cx="1619795" cy="1619795"/>
          </a:xfrm>
        </p:grpSpPr>
        <p:sp>
          <p:nvSpPr>
            <p:cNvPr id="247" name="Shape 247"/>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8" name="Shape 248"/>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8000"/>
                <a:buFont typeface="Arial Narrow"/>
                <a:buNone/>
              </a:pPr>
              <a:r>
                <a:rPr lang="en-US" sz="8000" b="1" i="0" u="none" strike="noStrike" cap="none">
                  <a:solidFill>
                    <a:srgbClr val="333333"/>
                  </a:solidFill>
                  <a:latin typeface="Arial Narrow"/>
                  <a:ea typeface="Arial Narrow"/>
                  <a:cs typeface="Arial Narrow"/>
                  <a:sym typeface="Arial Narrow"/>
                </a:rPr>
                <a:t>2</a:t>
              </a:r>
              <a:endParaRPr sz="1400" b="0" i="0" u="none" strike="noStrike" cap="none">
                <a:solidFill>
                  <a:srgbClr val="000000"/>
                </a:solidFill>
                <a:latin typeface="Arial"/>
                <a:ea typeface="Arial"/>
                <a:cs typeface="Arial"/>
                <a:sym typeface="Arial"/>
              </a:endParaRPr>
            </a:p>
          </p:txBody>
        </p:sp>
      </p:grpSp>
      <p:grpSp>
        <p:nvGrpSpPr>
          <p:cNvPr id="249" name="Shape 249"/>
          <p:cNvGrpSpPr/>
          <p:nvPr/>
        </p:nvGrpSpPr>
        <p:grpSpPr>
          <a:xfrm>
            <a:off x="4911632" y="2619101"/>
            <a:ext cx="1619795" cy="1619795"/>
            <a:chOff x="522515" y="2442753"/>
            <a:chExt cx="1619795" cy="1619795"/>
          </a:xfrm>
        </p:grpSpPr>
        <p:sp>
          <p:nvSpPr>
            <p:cNvPr id="250" name="Shape 250"/>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1" name="Shape 251"/>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8000"/>
                <a:buFont typeface="Arial Narrow"/>
                <a:buNone/>
              </a:pPr>
              <a:r>
                <a:rPr lang="en-US" sz="8000" b="1" i="0" u="none" strike="noStrike" cap="none">
                  <a:solidFill>
                    <a:srgbClr val="333333"/>
                  </a:solidFill>
                  <a:latin typeface="Arial Narrow"/>
                  <a:ea typeface="Arial Narrow"/>
                  <a:cs typeface="Arial Narrow"/>
                  <a:sym typeface="Arial Narrow"/>
                </a:rPr>
                <a:t>3</a:t>
              </a:r>
              <a:endParaRPr sz="1400" b="0" i="0" u="none" strike="noStrike" cap="none">
                <a:solidFill>
                  <a:srgbClr val="000000"/>
                </a:solidFill>
                <a:latin typeface="Arial"/>
                <a:ea typeface="Arial"/>
                <a:cs typeface="Arial"/>
                <a:sym typeface="Arial"/>
              </a:endParaRPr>
            </a:p>
          </p:txBody>
        </p:sp>
      </p:grpSp>
      <p:sp>
        <p:nvSpPr>
          <p:cNvPr id="252" name="Shape 252"/>
          <p:cNvSpPr txBox="1">
            <a:spLocks noGrp="1"/>
          </p:cNvSpPr>
          <p:nvPr>
            <p:ph type="body" idx="1"/>
          </p:nvPr>
        </p:nvSpPr>
        <p:spPr>
          <a:xfrm>
            <a:off x="447400"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body" idx="2"/>
          </p:nvPr>
        </p:nvSpPr>
        <p:spPr>
          <a:xfrm>
            <a:off x="2651652"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4" name="Shape 254"/>
          <p:cNvSpPr txBox="1">
            <a:spLocks noGrp="1"/>
          </p:cNvSpPr>
          <p:nvPr>
            <p:ph type="body" idx="3"/>
          </p:nvPr>
        </p:nvSpPr>
        <p:spPr>
          <a:xfrm>
            <a:off x="4911426"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255" name="Shape 255"/>
          <p:cNvGrpSpPr/>
          <p:nvPr/>
        </p:nvGrpSpPr>
        <p:grpSpPr>
          <a:xfrm>
            <a:off x="7132314" y="2619101"/>
            <a:ext cx="1619795" cy="1619795"/>
            <a:chOff x="522515" y="2442753"/>
            <a:chExt cx="1619795" cy="1619795"/>
          </a:xfrm>
        </p:grpSpPr>
        <p:sp>
          <p:nvSpPr>
            <p:cNvPr id="256" name="Shape 256"/>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7" name="Shape 257"/>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8000"/>
                <a:buFont typeface="Arial Narrow"/>
                <a:buNone/>
              </a:pPr>
              <a:r>
                <a:rPr lang="en-US" sz="8000" b="1" i="0" u="none" strike="noStrike" cap="none">
                  <a:solidFill>
                    <a:srgbClr val="333333"/>
                  </a:solidFill>
                  <a:latin typeface="Arial Narrow"/>
                  <a:ea typeface="Arial Narrow"/>
                  <a:cs typeface="Arial Narrow"/>
                  <a:sym typeface="Arial Narrow"/>
                </a:rPr>
                <a:t>4</a:t>
              </a:r>
              <a:endParaRPr sz="1400" b="0" i="0" u="none" strike="noStrike" cap="none">
                <a:solidFill>
                  <a:srgbClr val="000000"/>
                </a:solidFill>
                <a:latin typeface="Arial"/>
                <a:ea typeface="Arial"/>
                <a:cs typeface="Arial"/>
                <a:sym typeface="Arial"/>
              </a:endParaRPr>
            </a:p>
          </p:txBody>
        </p:sp>
      </p:grpSp>
      <p:sp>
        <p:nvSpPr>
          <p:cNvPr id="258" name="Shape 258"/>
          <p:cNvSpPr txBox="1">
            <a:spLocks noGrp="1"/>
          </p:cNvSpPr>
          <p:nvPr>
            <p:ph type="body" idx="4"/>
          </p:nvPr>
        </p:nvSpPr>
        <p:spPr>
          <a:xfrm>
            <a:off x="7132313"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9" name="Shape 259"/>
          <p:cNvSpPr txBox="1">
            <a:spLocks noGrp="1"/>
          </p:cNvSpPr>
          <p:nvPr>
            <p:ph type="body" idx="5"/>
          </p:nvPr>
        </p:nvSpPr>
        <p:spPr>
          <a:xfrm>
            <a:off x="580602" y="413571"/>
            <a:ext cx="208421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0" name="Shape 260"/>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61" name="Shape 261"/>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262" name="Shape 262"/>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63" name="Shape 263"/>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264" name="Shape 264"/>
          <p:cNvSpPr txBox="1">
            <a:spLocks noGrp="1"/>
          </p:cNvSpPr>
          <p:nvPr>
            <p:ph type="title"/>
          </p:nvPr>
        </p:nvSpPr>
        <p:spPr>
          <a:xfrm>
            <a:off x="585216" y="112826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Generation - OR Blank">
    <p:bg>
      <p:bgPr>
        <a:solidFill>
          <a:srgbClr val="FF9933"/>
        </a:solidFill>
        <a:effectLst/>
      </p:bgPr>
    </p:bg>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580602" y="413571"/>
            <a:ext cx="303605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7" name="Shape 267"/>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68" name="Shape 268"/>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269" name="Shape 269"/>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70" name="Shape 270"/>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Generation - OR CTR TTL TOP">
    <p:bg>
      <p:bgPr>
        <a:solidFill>
          <a:srgbClr val="FF9933"/>
        </a:solidFill>
        <a:effectLst/>
      </p:bgPr>
    </p:bg>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580602" y="413571"/>
            <a:ext cx="2462849"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73" name="Shape 273"/>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74" name="Shape 27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275" name="Shape 275"/>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76" name="Shape 276"/>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277" name="Shape 277"/>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Generation - OR - Centered Title slide">
    <p:bg>
      <p:bgPr>
        <a:solidFill>
          <a:srgbClr val="FF9933"/>
        </a:solidFill>
        <a:effectLst/>
      </p:bgPr>
    </p:bg>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0" name="Shape 280"/>
          <p:cNvSpPr txBox="1">
            <a:spLocks noGrp="1"/>
          </p:cNvSpPr>
          <p:nvPr>
            <p:ph type="body" idx="2"/>
          </p:nvPr>
        </p:nvSpPr>
        <p:spPr>
          <a:xfrm>
            <a:off x="580602" y="413571"/>
            <a:ext cx="2258132"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81" name="Shape 281"/>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82" name="Shape 28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283" name="Shape 28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84" name="Shape 28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285" name="Shape 285"/>
          <p:cNvSpPr txBox="1">
            <a:spLocks noGrp="1"/>
          </p:cNvSpPr>
          <p:nvPr>
            <p:ph type="title"/>
          </p:nvPr>
        </p:nvSpPr>
        <p:spPr>
          <a:xfrm>
            <a:off x="585216" y="2638997"/>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Generation - OR Left Title and Text">
    <p:bg>
      <p:bgPr>
        <a:solidFill>
          <a:srgbClr val="FF9933"/>
        </a:solidFill>
        <a:effectLst/>
      </p:bgPr>
    </p:bg>
    <p:spTree>
      <p:nvGrpSpPr>
        <p:cNvPr id="1" name="Shape 286"/>
        <p:cNvGrpSpPr/>
        <p:nvPr/>
      </p:nvGrpSpPr>
      <p:grpSpPr>
        <a:xfrm>
          <a:off x="0" y="0"/>
          <a:ext cx="0" cy="0"/>
          <a:chOff x="0" y="0"/>
          <a:chExt cx="0" cy="0"/>
        </a:xfrm>
      </p:grpSpPr>
      <p:pic>
        <p:nvPicPr>
          <p:cNvPr id="287" name="Shape 287"/>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88" name="Shape 288"/>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289" name="Shape 289"/>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290" name="Shape 290"/>
          <p:cNvSpPr txBox="1">
            <a:spLocks noGrp="1"/>
          </p:cNvSpPr>
          <p:nvPr>
            <p:ph type="body" idx="1"/>
          </p:nvPr>
        </p:nvSpPr>
        <p:spPr>
          <a:xfrm>
            <a:off x="580602" y="413571"/>
            <a:ext cx="2203541"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1" name="Shape 29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292" name="Shape 292"/>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Generation - DK BLU CTR BLANK">
    <p:bg>
      <p:bgPr>
        <a:solidFill>
          <a:srgbClr val="064B93"/>
        </a:solidFill>
        <a:effectLst/>
      </p:bgPr>
    </p:bg>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580602" y="413571"/>
            <a:ext cx="236731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95" name="Shape 295"/>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96" name="Shape 296"/>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297" name="Shape 297"/>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98" name="Shape 298"/>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Generation - DK BLU CTR TTL TOP">
    <p:bg>
      <p:bgPr>
        <a:solidFill>
          <a:srgbClr val="064B93"/>
        </a:solidFill>
        <a:effectLst/>
      </p:bgPr>
    </p:bg>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580602" y="413571"/>
            <a:ext cx="2394610"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01" name="Shape 301"/>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302" name="Shape 30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303" name="Shape 30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304" name="Shape 30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305" name="Shape 305"/>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Generation - DK BLU - Centered Title slide">
    <p:bg>
      <p:bgPr>
        <a:solidFill>
          <a:srgbClr val="064B93"/>
        </a:solidFill>
        <a:effectLst/>
      </p:bgPr>
    </p:bg>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85216" y="268860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08" name="Shape 308"/>
          <p:cNvSpPr txBox="1">
            <a:spLocks noGrp="1"/>
          </p:cNvSpPr>
          <p:nvPr>
            <p:ph type="body" idx="1"/>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9" name="Shape 309"/>
          <p:cNvSpPr txBox="1">
            <a:spLocks noGrp="1"/>
          </p:cNvSpPr>
          <p:nvPr>
            <p:ph type="body" idx="2"/>
          </p:nvPr>
        </p:nvSpPr>
        <p:spPr>
          <a:xfrm>
            <a:off x="580602" y="413571"/>
            <a:ext cx="2285428"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10" name="Shape 310"/>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311" name="Shape 311"/>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312" name="Shape 312"/>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313" name="Shape 313"/>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Generation - DK BLU Left Title and Text">
    <p:bg>
      <p:bgPr>
        <a:solidFill>
          <a:srgbClr val="064B93"/>
        </a:solidFill>
        <a:effectLst/>
      </p:bgPr>
    </p:bg>
    <p:spTree>
      <p:nvGrpSpPr>
        <p:cNvPr id="1" name="Shape 314"/>
        <p:cNvGrpSpPr/>
        <p:nvPr/>
      </p:nvGrpSpPr>
      <p:grpSpPr>
        <a:xfrm>
          <a:off x="0" y="0"/>
          <a:ext cx="0" cy="0"/>
          <a:chOff x="0" y="0"/>
          <a:chExt cx="0" cy="0"/>
        </a:xfrm>
      </p:grpSpPr>
      <p:pic>
        <p:nvPicPr>
          <p:cNvPr id="315" name="Shape 315"/>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316" name="Shape 316"/>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A MCKINSEY SOCIAL INITIATIVE</a:t>
            </a:r>
            <a:endParaRPr sz="1400" b="0" i="0" u="none" strike="noStrike" cap="none">
              <a:solidFill>
                <a:srgbClr val="000000"/>
              </a:solidFill>
              <a:latin typeface="Arial"/>
              <a:ea typeface="Arial"/>
              <a:cs typeface="Arial"/>
              <a:sym typeface="Arial"/>
            </a:endParaRPr>
          </a:p>
        </p:txBody>
      </p:sp>
      <p:cxnSp>
        <p:nvCxnSpPr>
          <p:cNvPr id="317" name="Shape 317"/>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18" name="Shape 318"/>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9" name="Shape 319"/>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320" name="Shape 320"/>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ver KENYA">
    <p:spTree>
      <p:nvGrpSpPr>
        <p:cNvPr id="1" name="Shape 33"/>
        <p:cNvGrpSpPr/>
        <p:nvPr/>
      </p:nvGrpSpPr>
      <p:grpSpPr>
        <a:xfrm>
          <a:off x="0" y="0"/>
          <a:ext cx="0" cy="0"/>
          <a:chOff x="0" y="0"/>
          <a:chExt cx="0" cy="0"/>
        </a:xfrm>
      </p:grpSpPr>
      <p:pic>
        <p:nvPicPr>
          <p:cNvPr id="34" name="Shape 34" descr="Afua_kenya"/>
          <p:cNvPicPr preferRelativeResize="0"/>
          <p:nvPr/>
        </p:nvPicPr>
        <p:blipFill rotWithShape="1">
          <a:blip r:embed="rId2">
            <a:alphaModFix/>
          </a:blip>
          <a:srcRect/>
          <a:stretch/>
        </p:blipFill>
        <p:spPr>
          <a:xfrm>
            <a:off x="0" y="0"/>
            <a:ext cx="9144000" cy="6881763"/>
          </a:xfrm>
          <a:prstGeom prst="rect">
            <a:avLst/>
          </a:prstGeom>
          <a:noFill/>
          <a:ln>
            <a:noFill/>
          </a:ln>
        </p:spPr>
      </p:pic>
      <p:sp>
        <p:nvSpPr>
          <p:cNvPr id="35" name="Shape 35"/>
          <p:cNvSpPr/>
          <p:nvPr/>
        </p:nvSpPr>
        <p:spPr>
          <a:xfrm>
            <a:off x="1589" y="1589"/>
            <a:ext cx="1587" cy="1587"/>
          </a:xfrm>
          <a:prstGeom prst="rect">
            <a:avLst/>
          </a:prstGeom>
          <a:solidFill>
            <a:srgbClr val="FFFFFF"/>
          </a:solidFill>
          <a:ln>
            <a:noFill/>
          </a:ln>
        </p:spPr>
      </p:sp>
      <p:sp>
        <p:nvSpPr>
          <p:cNvPr id="36" name="Shape 36"/>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37" name="Shape 37"/>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38" name="Shape 38"/>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39" name="Shape 39"/>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Generation Program - US ">
    <p:bg>
      <p:bgPr>
        <a:solidFill>
          <a:schemeClr val="accent1"/>
        </a:solidFill>
        <a:effectLst/>
      </p:bgPr>
    </p:bg>
    <p:spTree>
      <p:nvGrpSpPr>
        <p:cNvPr id="1" name="Shape 327"/>
        <p:cNvGrpSpPr/>
        <p:nvPr/>
      </p:nvGrpSpPr>
      <p:grpSpPr>
        <a:xfrm>
          <a:off x="0" y="0"/>
          <a:ext cx="0" cy="0"/>
          <a:chOff x="0" y="0"/>
          <a:chExt cx="0" cy="0"/>
        </a:xfrm>
      </p:grpSpPr>
      <p:pic>
        <p:nvPicPr>
          <p:cNvPr id="328" name="Shape 328"/>
          <p:cNvPicPr preferRelativeResize="0"/>
          <p:nvPr/>
        </p:nvPicPr>
        <p:blipFill rotWithShape="1">
          <a:blip r:embed="rId2">
            <a:alphaModFix/>
          </a:blip>
          <a:srcRect/>
          <a:stretch/>
        </p:blipFill>
        <p:spPr>
          <a:xfrm>
            <a:off x="-6142" y="1587"/>
            <a:ext cx="9144000" cy="6856413"/>
          </a:xfrm>
          <a:prstGeom prst="rect">
            <a:avLst/>
          </a:prstGeom>
          <a:noFill/>
          <a:ln>
            <a:noFill/>
          </a:ln>
        </p:spPr>
      </p:pic>
      <p:pic>
        <p:nvPicPr>
          <p:cNvPr id="329" name="Shape 329"/>
          <p:cNvPicPr preferRelativeResize="0"/>
          <p:nvPr/>
        </p:nvPicPr>
        <p:blipFill rotWithShape="1">
          <a:blip r:embed="rId3">
            <a:alphaModFix/>
          </a:blip>
          <a:srcRect t="4885" r="63628" b="68628"/>
          <a:stretch/>
        </p:blipFill>
        <p:spPr>
          <a:xfrm>
            <a:off x="116960" y="6071921"/>
            <a:ext cx="1710436" cy="415203"/>
          </a:xfrm>
          <a:prstGeom prst="rect">
            <a:avLst/>
          </a:prstGeom>
          <a:noFill/>
          <a:ln>
            <a:noFill/>
          </a:ln>
        </p:spPr>
      </p:pic>
      <p:pic>
        <p:nvPicPr>
          <p:cNvPr id="330" name="Shape 330"/>
          <p:cNvPicPr preferRelativeResize="0"/>
          <p:nvPr/>
        </p:nvPicPr>
        <p:blipFill rotWithShape="1">
          <a:blip r:embed="rId4">
            <a:alphaModFix/>
          </a:blip>
          <a:srcRect b="21065"/>
          <a:stretch/>
        </p:blipFill>
        <p:spPr>
          <a:xfrm>
            <a:off x="7544409" y="375654"/>
            <a:ext cx="1071904" cy="338179"/>
          </a:xfrm>
          <a:prstGeom prst="rect">
            <a:avLst/>
          </a:prstGeom>
          <a:noFill/>
          <a:ln>
            <a:noFill/>
          </a:ln>
        </p:spPr>
      </p:pic>
      <p:sp>
        <p:nvSpPr>
          <p:cNvPr id="331" name="Shape 331"/>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332" name="Shape 332"/>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33" name="Shape 333"/>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4" name="Shape 33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a:buNone/>
            </a:pPr>
            <a:fld id="{00000000-1234-1234-1234-123412341234}" type="slidenum">
              <a:rPr lang="en-US" sz="1000" b="0" i="0" u="none" strike="noStrike" cap="none">
                <a:solidFill>
                  <a:srgbClr val="FFFFFF"/>
                </a:solidFill>
                <a:latin typeface="Arial"/>
                <a:ea typeface="Arial"/>
                <a:cs typeface="Arial"/>
                <a:sym typeface="Arial"/>
              </a:rPr>
              <a:t>‹Nº›</a:t>
            </a:fld>
            <a:endParaRPr sz="1000" b="0" i="0" u="none" strike="noStrike" cap="none">
              <a:solidFill>
                <a:srgbClr val="FFFFFF"/>
              </a:solidFill>
              <a:latin typeface="Arial"/>
              <a:ea typeface="Arial"/>
              <a:cs typeface="Arial"/>
              <a:sym typeface="Arial"/>
            </a:endParaRPr>
          </a:p>
        </p:txBody>
      </p:sp>
      <p:sp>
        <p:nvSpPr>
          <p:cNvPr id="335" name="Shape 335"/>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Generation Program - Spain">
    <p:bg>
      <p:bgPr>
        <a:solidFill>
          <a:schemeClr val="accent1"/>
        </a:solidFill>
        <a:effectLst/>
      </p:bgPr>
    </p:bg>
    <p:spTree>
      <p:nvGrpSpPr>
        <p:cNvPr id="1" name="Shape 336"/>
        <p:cNvGrpSpPr/>
        <p:nvPr/>
      </p:nvGrpSpPr>
      <p:grpSpPr>
        <a:xfrm>
          <a:off x="0" y="0"/>
          <a:ext cx="0" cy="0"/>
          <a:chOff x="0" y="0"/>
          <a:chExt cx="0" cy="0"/>
        </a:xfrm>
      </p:grpSpPr>
      <p:pic>
        <p:nvPicPr>
          <p:cNvPr id="337" name="Shape 337"/>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338" name="Shape 338"/>
          <p:cNvPicPr preferRelativeResize="0"/>
          <p:nvPr/>
        </p:nvPicPr>
        <p:blipFill rotWithShape="1">
          <a:blip r:embed="rId3">
            <a:alphaModFix/>
          </a:blip>
          <a:srcRect l="33462" t="4885" r="48351" b="64206"/>
          <a:stretch/>
        </p:blipFill>
        <p:spPr>
          <a:xfrm>
            <a:off x="116959" y="6036246"/>
            <a:ext cx="935663" cy="530089"/>
          </a:xfrm>
          <a:prstGeom prst="rect">
            <a:avLst/>
          </a:prstGeom>
          <a:noFill/>
          <a:ln>
            <a:noFill/>
          </a:ln>
        </p:spPr>
      </p:pic>
      <p:pic>
        <p:nvPicPr>
          <p:cNvPr id="339" name="Shape 339"/>
          <p:cNvPicPr preferRelativeResize="0"/>
          <p:nvPr/>
        </p:nvPicPr>
        <p:blipFill rotWithShape="1">
          <a:blip r:embed="rId4">
            <a:alphaModFix/>
          </a:blip>
          <a:srcRect b="21065"/>
          <a:stretch/>
        </p:blipFill>
        <p:spPr>
          <a:xfrm>
            <a:off x="7544409" y="375654"/>
            <a:ext cx="1071904" cy="338179"/>
          </a:xfrm>
          <a:prstGeom prst="rect">
            <a:avLst/>
          </a:prstGeom>
          <a:noFill/>
          <a:ln>
            <a:noFill/>
          </a:ln>
        </p:spPr>
      </p:pic>
      <p:sp>
        <p:nvSpPr>
          <p:cNvPr id="340" name="Shape 34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341" name="Shape 341"/>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42" name="Shape 342"/>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3" name="Shape 343"/>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a:buNone/>
            </a:pPr>
            <a:fld id="{00000000-1234-1234-1234-123412341234}" type="slidenum">
              <a:rPr lang="en-US" sz="1000" b="0" i="0" u="none" strike="noStrike" cap="none">
                <a:solidFill>
                  <a:srgbClr val="FFFFFF"/>
                </a:solidFill>
                <a:latin typeface="Arial"/>
                <a:ea typeface="Arial"/>
                <a:cs typeface="Arial"/>
                <a:sym typeface="Arial"/>
              </a:rPr>
              <a:t>‹Nº›</a:t>
            </a:fld>
            <a:endParaRPr sz="1000" b="0" i="0" u="none" strike="noStrike" cap="none">
              <a:solidFill>
                <a:srgbClr val="FFFFFF"/>
              </a:solidFill>
              <a:latin typeface="Arial"/>
              <a:ea typeface="Arial"/>
              <a:cs typeface="Arial"/>
              <a:sym typeface="Arial"/>
            </a:endParaRPr>
          </a:p>
        </p:txBody>
      </p:sp>
      <p:sp>
        <p:nvSpPr>
          <p:cNvPr id="344" name="Shape 344"/>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Generation Program - Kenya">
    <p:bg>
      <p:bgPr>
        <a:solidFill>
          <a:schemeClr val="accent1"/>
        </a:solidFill>
        <a:effectLst/>
      </p:bgPr>
    </p:bg>
    <p:spTree>
      <p:nvGrpSpPr>
        <p:cNvPr id="1" name="Shape 345"/>
        <p:cNvGrpSpPr/>
        <p:nvPr/>
      </p:nvGrpSpPr>
      <p:grpSpPr>
        <a:xfrm>
          <a:off x="0" y="0"/>
          <a:ext cx="0" cy="0"/>
          <a:chOff x="0" y="0"/>
          <a:chExt cx="0" cy="0"/>
        </a:xfrm>
      </p:grpSpPr>
      <p:pic>
        <p:nvPicPr>
          <p:cNvPr id="346" name="Shape 346"/>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347" name="Shape 347"/>
          <p:cNvPicPr preferRelativeResize="0"/>
          <p:nvPr/>
        </p:nvPicPr>
        <p:blipFill rotWithShape="1">
          <a:blip r:embed="rId3">
            <a:alphaModFix/>
          </a:blip>
          <a:srcRect l="66115" t="4885" r="15699" b="64206"/>
          <a:stretch/>
        </p:blipFill>
        <p:spPr>
          <a:xfrm>
            <a:off x="116959" y="6036246"/>
            <a:ext cx="935663" cy="530089"/>
          </a:xfrm>
          <a:prstGeom prst="rect">
            <a:avLst/>
          </a:prstGeom>
          <a:noFill/>
          <a:ln>
            <a:noFill/>
          </a:ln>
        </p:spPr>
      </p:pic>
      <p:pic>
        <p:nvPicPr>
          <p:cNvPr id="348" name="Shape 348"/>
          <p:cNvPicPr preferRelativeResize="0"/>
          <p:nvPr/>
        </p:nvPicPr>
        <p:blipFill rotWithShape="1">
          <a:blip r:embed="rId4">
            <a:alphaModFix/>
          </a:blip>
          <a:srcRect b="21065"/>
          <a:stretch/>
        </p:blipFill>
        <p:spPr>
          <a:xfrm>
            <a:off x="7544409" y="375654"/>
            <a:ext cx="1071904" cy="338179"/>
          </a:xfrm>
          <a:prstGeom prst="rect">
            <a:avLst/>
          </a:prstGeom>
          <a:noFill/>
          <a:ln>
            <a:noFill/>
          </a:ln>
        </p:spPr>
      </p:pic>
      <p:sp>
        <p:nvSpPr>
          <p:cNvPr id="349" name="Shape 349"/>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350" name="Shape 350"/>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51" name="Shape 351"/>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2" name="Shape 35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a:buNone/>
            </a:pPr>
            <a:fld id="{00000000-1234-1234-1234-123412341234}" type="slidenum">
              <a:rPr lang="en-US" sz="1000" b="0" i="0" u="none" strike="noStrike" cap="none">
                <a:solidFill>
                  <a:srgbClr val="FFFFFF"/>
                </a:solidFill>
                <a:latin typeface="Arial"/>
                <a:ea typeface="Arial"/>
                <a:cs typeface="Arial"/>
                <a:sym typeface="Arial"/>
              </a:rPr>
              <a:t>‹Nº›</a:t>
            </a:fld>
            <a:endParaRPr sz="1000" b="0" i="0" u="none" strike="noStrike" cap="none">
              <a:solidFill>
                <a:srgbClr val="FFFFFF"/>
              </a:solidFill>
              <a:latin typeface="Arial"/>
              <a:ea typeface="Arial"/>
              <a:cs typeface="Arial"/>
              <a:sym typeface="Arial"/>
            </a:endParaRPr>
          </a:p>
        </p:txBody>
      </p:sp>
      <p:sp>
        <p:nvSpPr>
          <p:cNvPr id="353" name="Shape 353"/>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Generation Program - India">
    <p:bg>
      <p:bgPr>
        <a:solidFill>
          <a:schemeClr val="accent1"/>
        </a:solidFill>
        <a:effectLst/>
      </p:bgPr>
    </p:bg>
    <p:spTree>
      <p:nvGrpSpPr>
        <p:cNvPr id="1" name="Shape 354"/>
        <p:cNvGrpSpPr/>
        <p:nvPr/>
      </p:nvGrpSpPr>
      <p:grpSpPr>
        <a:xfrm>
          <a:off x="0" y="0"/>
          <a:ext cx="0" cy="0"/>
          <a:chOff x="0" y="0"/>
          <a:chExt cx="0" cy="0"/>
        </a:xfrm>
      </p:grpSpPr>
      <p:pic>
        <p:nvPicPr>
          <p:cNvPr id="355" name="Shape 355"/>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356" name="Shape 356"/>
          <p:cNvPicPr preferRelativeResize="0"/>
          <p:nvPr/>
        </p:nvPicPr>
        <p:blipFill rotWithShape="1">
          <a:blip r:embed="rId3">
            <a:alphaModFix/>
          </a:blip>
          <a:srcRect l="50000" t="4885" r="31814" b="64206"/>
          <a:stretch/>
        </p:blipFill>
        <p:spPr>
          <a:xfrm>
            <a:off x="116959" y="6036246"/>
            <a:ext cx="935663" cy="530089"/>
          </a:xfrm>
          <a:prstGeom prst="rect">
            <a:avLst/>
          </a:prstGeom>
          <a:noFill/>
          <a:ln>
            <a:noFill/>
          </a:ln>
        </p:spPr>
      </p:pic>
      <p:pic>
        <p:nvPicPr>
          <p:cNvPr id="357" name="Shape 357"/>
          <p:cNvPicPr preferRelativeResize="0"/>
          <p:nvPr/>
        </p:nvPicPr>
        <p:blipFill rotWithShape="1">
          <a:blip r:embed="rId4">
            <a:alphaModFix/>
          </a:blip>
          <a:srcRect b="21065"/>
          <a:stretch/>
        </p:blipFill>
        <p:spPr>
          <a:xfrm>
            <a:off x="7544409" y="375654"/>
            <a:ext cx="1071904" cy="338179"/>
          </a:xfrm>
          <a:prstGeom prst="rect">
            <a:avLst/>
          </a:prstGeom>
          <a:noFill/>
          <a:ln>
            <a:noFill/>
          </a:ln>
        </p:spPr>
      </p:pic>
      <p:sp>
        <p:nvSpPr>
          <p:cNvPr id="358" name="Shape 358"/>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359" name="Shape 359"/>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60" name="Shape 360"/>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1" name="Shape 36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a:buNone/>
            </a:pPr>
            <a:fld id="{00000000-1234-1234-1234-123412341234}" type="slidenum">
              <a:rPr lang="en-US" sz="1000" b="0" i="0" u="none" strike="noStrike" cap="none">
                <a:solidFill>
                  <a:srgbClr val="FFFFFF"/>
                </a:solidFill>
                <a:latin typeface="Arial"/>
                <a:ea typeface="Arial"/>
                <a:cs typeface="Arial"/>
                <a:sym typeface="Arial"/>
              </a:rPr>
              <a:t>‹Nº›</a:t>
            </a:fld>
            <a:endParaRPr sz="1000" b="0" i="0" u="none" strike="noStrike" cap="none">
              <a:solidFill>
                <a:srgbClr val="FFFFFF"/>
              </a:solidFill>
              <a:latin typeface="Arial"/>
              <a:ea typeface="Arial"/>
              <a:cs typeface="Arial"/>
              <a:sym typeface="Arial"/>
            </a:endParaRPr>
          </a:p>
        </p:txBody>
      </p:sp>
      <p:sp>
        <p:nvSpPr>
          <p:cNvPr id="362" name="Shape 362"/>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Generation Program - Mexico">
    <p:bg>
      <p:bgPr>
        <a:solidFill>
          <a:schemeClr val="accent1"/>
        </a:solidFill>
        <a:effectLst/>
      </p:bgPr>
    </p:bg>
    <p:spTree>
      <p:nvGrpSpPr>
        <p:cNvPr id="1" name="Shape 363"/>
        <p:cNvGrpSpPr/>
        <p:nvPr/>
      </p:nvGrpSpPr>
      <p:grpSpPr>
        <a:xfrm>
          <a:off x="0" y="0"/>
          <a:ext cx="0" cy="0"/>
          <a:chOff x="0" y="0"/>
          <a:chExt cx="0" cy="0"/>
        </a:xfrm>
      </p:grpSpPr>
      <p:pic>
        <p:nvPicPr>
          <p:cNvPr id="364" name="Shape 364"/>
          <p:cNvPicPr preferRelativeResize="0"/>
          <p:nvPr/>
        </p:nvPicPr>
        <p:blipFill rotWithShape="1">
          <a:blip r:embed="rId2">
            <a:alphaModFix/>
          </a:blip>
          <a:srcRect/>
          <a:stretch/>
        </p:blipFill>
        <p:spPr>
          <a:xfrm>
            <a:off x="-2311" y="19843"/>
            <a:ext cx="9144000" cy="6856413"/>
          </a:xfrm>
          <a:prstGeom prst="rect">
            <a:avLst/>
          </a:prstGeom>
          <a:noFill/>
          <a:ln>
            <a:noFill/>
          </a:ln>
        </p:spPr>
      </p:pic>
      <p:pic>
        <p:nvPicPr>
          <p:cNvPr id="365" name="Shape 365"/>
          <p:cNvPicPr preferRelativeResize="0"/>
          <p:nvPr/>
        </p:nvPicPr>
        <p:blipFill rotWithShape="1">
          <a:blip r:embed="rId3">
            <a:alphaModFix/>
          </a:blip>
          <a:srcRect l="83680" t="4885" r="-1865" b="64206"/>
          <a:stretch/>
        </p:blipFill>
        <p:spPr>
          <a:xfrm>
            <a:off x="116959" y="6036246"/>
            <a:ext cx="935663" cy="530089"/>
          </a:xfrm>
          <a:prstGeom prst="rect">
            <a:avLst/>
          </a:prstGeom>
          <a:noFill/>
          <a:ln>
            <a:noFill/>
          </a:ln>
        </p:spPr>
      </p:pic>
      <p:pic>
        <p:nvPicPr>
          <p:cNvPr id="366" name="Shape 366"/>
          <p:cNvPicPr preferRelativeResize="0"/>
          <p:nvPr/>
        </p:nvPicPr>
        <p:blipFill rotWithShape="1">
          <a:blip r:embed="rId4">
            <a:alphaModFix/>
          </a:blip>
          <a:srcRect b="21065"/>
          <a:stretch/>
        </p:blipFill>
        <p:spPr>
          <a:xfrm>
            <a:off x="7544409" y="375654"/>
            <a:ext cx="1071904" cy="338179"/>
          </a:xfrm>
          <a:prstGeom prst="rect">
            <a:avLst/>
          </a:prstGeom>
          <a:noFill/>
          <a:ln>
            <a:noFill/>
          </a:ln>
        </p:spPr>
      </p:pic>
      <p:sp>
        <p:nvSpPr>
          <p:cNvPr id="367" name="Shape 367"/>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368" name="Shape 368"/>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69" name="Shape 369"/>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0" name="Shape 370"/>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a:buNone/>
            </a:pPr>
            <a:fld id="{00000000-1234-1234-1234-123412341234}" type="slidenum">
              <a:rPr lang="en-US" sz="1000" b="0" i="0" u="none" strike="noStrike" cap="none">
                <a:solidFill>
                  <a:srgbClr val="FFFFFF"/>
                </a:solidFill>
                <a:latin typeface="Arial"/>
                <a:ea typeface="Arial"/>
                <a:cs typeface="Arial"/>
                <a:sym typeface="Arial"/>
              </a:rPr>
              <a:t>‹Nº›</a:t>
            </a:fld>
            <a:endParaRPr sz="1000" b="0" i="0" u="none" strike="noStrike" cap="none">
              <a:solidFill>
                <a:srgbClr val="FFFFFF"/>
              </a:solidFill>
              <a:latin typeface="Arial"/>
              <a:ea typeface="Arial"/>
              <a:cs typeface="Arial"/>
              <a:sym typeface="Arial"/>
            </a:endParaRPr>
          </a:p>
        </p:txBody>
      </p:sp>
      <p:sp>
        <p:nvSpPr>
          <p:cNvPr id="371" name="Shape 371"/>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Generation Young Adult - USA">
    <p:bg>
      <p:bgPr>
        <a:solidFill>
          <a:schemeClr val="accent2"/>
        </a:solidFill>
        <a:effectLst/>
      </p:bgPr>
    </p:bg>
    <p:spTree>
      <p:nvGrpSpPr>
        <p:cNvPr id="1" name="Shape 376"/>
        <p:cNvGrpSpPr/>
        <p:nvPr/>
      </p:nvGrpSpPr>
      <p:grpSpPr>
        <a:xfrm>
          <a:off x="0" y="0"/>
          <a:ext cx="0" cy="0"/>
          <a:chOff x="0" y="0"/>
          <a:chExt cx="0" cy="0"/>
        </a:xfrm>
      </p:grpSpPr>
      <p:pic>
        <p:nvPicPr>
          <p:cNvPr id="377" name="Shape 377"/>
          <p:cNvPicPr preferRelativeResize="0"/>
          <p:nvPr/>
        </p:nvPicPr>
        <p:blipFill rotWithShape="1">
          <a:blip r:embed="rId2">
            <a:alphaModFix/>
          </a:blip>
          <a:srcRect/>
          <a:stretch/>
        </p:blipFill>
        <p:spPr>
          <a:xfrm>
            <a:off x="0" y="1052291"/>
            <a:ext cx="4554537" cy="4959045"/>
          </a:xfrm>
          <a:prstGeom prst="rect">
            <a:avLst/>
          </a:prstGeom>
          <a:noFill/>
          <a:ln>
            <a:noFill/>
          </a:ln>
        </p:spPr>
      </p:pic>
      <p:sp>
        <p:nvSpPr>
          <p:cNvPr id="378" name="Shape 378"/>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9" name="Shape 379"/>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80" name="Shape 380"/>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381" name="Shape 381"/>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382" name="Shape 382"/>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383" name="Shape 383"/>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384" name="Shape 384"/>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85" name="Shape 385"/>
          <p:cNvPicPr preferRelativeResize="0"/>
          <p:nvPr/>
        </p:nvPicPr>
        <p:blipFill rotWithShape="1">
          <a:blip r:embed="rId4">
            <a:alphaModFix/>
          </a:blip>
          <a:srcRect t="4885" r="63628" b="68628"/>
          <a:stretch/>
        </p:blipFill>
        <p:spPr>
          <a:xfrm>
            <a:off x="116960" y="6188151"/>
            <a:ext cx="1710436" cy="415203"/>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Generation Young Adult - SPAIN">
    <p:bg>
      <p:bgPr>
        <a:solidFill>
          <a:schemeClr val="accent2"/>
        </a:solidFill>
        <a:effectLst/>
      </p:bgPr>
    </p:bg>
    <p:spTree>
      <p:nvGrpSpPr>
        <p:cNvPr id="1" name="Shape 386"/>
        <p:cNvGrpSpPr/>
        <p:nvPr/>
      </p:nvGrpSpPr>
      <p:grpSpPr>
        <a:xfrm>
          <a:off x="0" y="0"/>
          <a:ext cx="0" cy="0"/>
          <a:chOff x="0" y="0"/>
          <a:chExt cx="0" cy="0"/>
        </a:xfrm>
      </p:grpSpPr>
      <p:pic>
        <p:nvPicPr>
          <p:cNvPr id="387" name="Shape 387" descr="madrid-7853"/>
          <p:cNvPicPr preferRelativeResize="0"/>
          <p:nvPr/>
        </p:nvPicPr>
        <p:blipFill rotWithShape="1">
          <a:blip r:embed="rId2">
            <a:alphaModFix/>
          </a:blip>
          <a:srcRect/>
          <a:stretch/>
        </p:blipFill>
        <p:spPr>
          <a:xfrm>
            <a:off x="0" y="1051560"/>
            <a:ext cx="4711708" cy="4954712"/>
          </a:xfrm>
          <a:prstGeom prst="rect">
            <a:avLst/>
          </a:prstGeom>
          <a:noFill/>
          <a:ln>
            <a:noFill/>
          </a:ln>
        </p:spPr>
      </p:pic>
      <p:sp>
        <p:nvSpPr>
          <p:cNvPr id="388" name="Shape 388"/>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89" name="Shape 389"/>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390" name="Shape 39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391" name="Shape 39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392" name="Shape 39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393" name="Shape 393"/>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4" name="Shape 394"/>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95" name="Shape 395"/>
          <p:cNvPicPr preferRelativeResize="0"/>
          <p:nvPr/>
        </p:nvPicPr>
        <p:blipFill rotWithShape="1">
          <a:blip r:embed="rId4">
            <a:alphaModFix/>
          </a:blip>
          <a:srcRect l="33462" t="4885" r="48351" b="64206"/>
          <a:stretch/>
        </p:blipFill>
        <p:spPr>
          <a:xfrm>
            <a:off x="116959" y="6153209"/>
            <a:ext cx="935663" cy="53008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Generation Young Adult - KENYA">
    <p:bg>
      <p:bgPr>
        <a:solidFill>
          <a:schemeClr val="accent2"/>
        </a:solidFill>
        <a:effectLst/>
      </p:bgPr>
    </p:bg>
    <p:spTree>
      <p:nvGrpSpPr>
        <p:cNvPr id="1" name="Shape 396"/>
        <p:cNvGrpSpPr/>
        <p:nvPr/>
      </p:nvGrpSpPr>
      <p:grpSpPr>
        <a:xfrm>
          <a:off x="0" y="0"/>
          <a:ext cx="0" cy="0"/>
          <a:chOff x="0" y="0"/>
          <a:chExt cx="0" cy="0"/>
        </a:xfrm>
      </p:grpSpPr>
      <p:pic>
        <p:nvPicPr>
          <p:cNvPr id="397" name="Shape 397" descr="Ismail_kenya"/>
          <p:cNvPicPr preferRelativeResize="0"/>
          <p:nvPr/>
        </p:nvPicPr>
        <p:blipFill rotWithShape="1">
          <a:blip r:embed="rId2">
            <a:alphaModFix/>
          </a:blip>
          <a:srcRect/>
          <a:stretch/>
        </p:blipFill>
        <p:spPr>
          <a:xfrm>
            <a:off x="0" y="1051560"/>
            <a:ext cx="4989830" cy="4956048"/>
          </a:xfrm>
          <a:prstGeom prst="rect">
            <a:avLst/>
          </a:prstGeom>
          <a:noFill/>
          <a:ln>
            <a:noFill/>
          </a:ln>
        </p:spPr>
      </p:pic>
      <p:sp>
        <p:nvSpPr>
          <p:cNvPr id="398" name="Shape 398"/>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99" name="Shape 399"/>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00" name="Shape 40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401" name="Shape 40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02" name="Shape 40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403" name="Shape 403"/>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4" name="Shape 404"/>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05" name="Shape 405"/>
          <p:cNvPicPr preferRelativeResize="0"/>
          <p:nvPr/>
        </p:nvPicPr>
        <p:blipFill rotWithShape="1">
          <a:blip r:embed="rId4">
            <a:alphaModFix/>
          </a:blip>
          <a:srcRect l="66115" t="4885" r="15699" b="64206"/>
          <a:stretch/>
        </p:blipFill>
        <p:spPr>
          <a:xfrm>
            <a:off x="116959" y="6153209"/>
            <a:ext cx="935663" cy="53008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Generation Young Adult - INDIA">
    <p:bg>
      <p:bgPr>
        <a:solidFill>
          <a:schemeClr val="accent2"/>
        </a:solidFill>
        <a:effectLst/>
      </p:bgPr>
    </p:bg>
    <p:spTree>
      <p:nvGrpSpPr>
        <p:cNvPr id="1" name="Shape 406"/>
        <p:cNvGrpSpPr/>
        <p:nvPr/>
      </p:nvGrpSpPr>
      <p:grpSpPr>
        <a:xfrm>
          <a:off x="0" y="0"/>
          <a:ext cx="0" cy="0"/>
          <a:chOff x="0" y="0"/>
          <a:chExt cx="0" cy="0"/>
        </a:xfrm>
      </p:grpSpPr>
      <p:pic>
        <p:nvPicPr>
          <p:cNvPr id="407" name="Shape 407" descr="Nirosha_india"/>
          <p:cNvPicPr preferRelativeResize="0"/>
          <p:nvPr/>
        </p:nvPicPr>
        <p:blipFill rotWithShape="1">
          <a:blip r:embed="rId2">
            <a:alphaModFix/>
          </a:blip>
          <a:srcRect/>
          <a:stretch/>
        </p:blipFill>
        <p:spPr>
          <a:xfrm>
            <a:off x="0" y="1052291"/>
            <a:ext cx="4769679" cy="4956048"/>
          </a:xfrm>
          <a:prstGeom prst="rect">
            <a:avLst/>
          </a:prstGeom>
          <a:noFill/>
          <a:ln>
            <a:noFill/>
          </a:ln>
        </p:spPr>
      </p:pic>
      <p:sp>
        <p:nvSpPr>
          <p:cNvPr id="408" name="Shape 408"/>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09" name="Shape 409"/>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10" name="Shape 41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411" name="Shape 41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12" name="Shape 41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413" name="Shape 413"/>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4" name="Shape 414"/>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15" name="Shape 415"/>
          <p:cNvPicPr preferRelativeResize="0"/>
          <p:nvPr/>
        </p:nvPicPr>
        <p:blipFill rotWithShape="1">
          <a:blip r:embed="rId4">
            <a:alphaModFix/>
          </a:blip>
          <a:srcRect l="50000" t="4885" r="31814" b="64206"/>
          <a:stretch/>
        </p:blipFill>
        <p:spPr>
          <a:xfrm>
            <a:off x="116959" y="6153209"/>
            <a:ext cx="935663" cy="53008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ver KENYA Alternate">
    <p:spTree>
      <p:nvGrpSpPr>
        <p:cNvPr id="1" name="Shape 40"/>
        <p:cNvGrpSpPr/>
        <p:nvPr/>
      </p:nvGrpSpPr>
      <p:grpSpPr>
        <a:xfrm>
          <a:off x="0" y="0"/>
          <a:ext cx="0" cy="0"/>
          <a:chOff x="0" y="0"/>
          <a:chExt cx="0" cy="0"/>
        </a:xfrm>
      </p:grpSpPr>
      <p:pic>
        <p:nvPicPr>
          <p:cNvPr id="41" name="Shape 41"/>
          <p:cNvPicPr preferRelativeResize="0"/>
          <p:nvPr/>
        </p:nvPicPr>
        <p:blipFill rotWithShape="1">
          <a:blip r:embed="rId2">
            <a:alphaModFix/>
          </a:blip>
          <a:srcRect/>
          <a:stretch/>
        </p:blipFill>
        <p:spPr>
          <a:xfrm>
            <a:off x="0" y="0"/>
            <a:ext cx="9144000" cy="6856413"/>
          </a:xfrm>
          <a:prstGeom prst="rect">
            <a:avLst/>
          </a:prstGeom>
          <a:noFill/>
          <a:ln>
            <a:noFill/>
          </a:ln>
        </p:spPr>
      </p:pic>
      <p:sp>
        <p:nvSpPr>
          <p:cNvPr id="42" name="Shape 42"/>
          <p:cNvSpPr/>
          <p:nvPr/>
        </p:nvSpPr>
        <p:spPr>
          <a:xfrm>
            <a:off x="1589" y="1589"/>
            <a:ext cx="1587" cy="1587"/>
          </a:xfrm>
          <a:prstGeom prst="rect">
            <a:avLst/>
          </a:prstGeom>
          <a:solidFill>
            <a:srgbClr val="FFFFFF"/>
          </a:solidFill>
          <a:ln>
            <a:noFill/>
          </a:ln>
        </p:spPr>
      </p:sp>
      <p:sp>
        <p:nvSpPr>
          <p:cNvPr id="43" name="Shape 43"/>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44" name="Shape 44"/>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45" name="Shape 45"/>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46" name="Shape 46"/>
          <p:cNvPicPr preferRelativeResize="0"/>
          <p:nvPr/>
        </p:nvPicPr>
        <p:blipFill rotWithShape="1">
          <a:blip r:embed="rId3">
            <a:alphaModFix/>
          </a:blip>
          <a:srcRect/>
          <a:stretch/>
        </p:blipFill>
        <p:spPr>
          <a:xfrm>
            <a:off x="1152000" y="3317943"/>
            <a:ext cx="6840000" cy="216769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Generation Young Adult - MEXICO">
    <p:bg>
      <p:bgPr>
        <a:solidFill>
          <a:schemeClr val="accent2"/>
        </a:solidFill>
        <a:effectLst/>
      </p:bgPr>
    </p:bg>
    <p:spTree>
      <p:nvGrpSpPr>
        <p:cNvPr id="1" name="Shape 416"/>
        <p:cNvGrpSpPr/>
        <p:nvPr/>
      </p:nvGrpSpPr>
      <p:grpSpPr>
        <a:xfrm>
          <a:off x="0" y="0"/>
          <a:ext cx="0" cy="0"/>
          <a:chOff x="0" y="0"/>
          <a:chExt cx="0" cy="0"/>
        </a:xfrm>
      </p:grpSpPr>
      <p:pic>
        <p:nvPicPr>
          <p:cNvPr id="417" name="Shape 417" descr="Angie_mexico"/>
          <p:cNvPicPr preferRelativeResize="0"/>
          <p:nvPr/>
        </p:nvPicPr>
        <p:blipFill rotWithShape="1">
          <a:blip r:embed="rId2">
            <a:alphaModFix/>
          </a:blip>
          <a:srcRect/>
          <a:stretch/>
        </p:blipFill>
        <p:spPr>
          <a:xfrm>
            <a:off x="0" y="1052291"/>
            <a:ext cx="4707281" cy="4956048"/>
          </a:xfrm>
          <a:prstGeom prst="rect">
            <a:avLst/>
          </a:prstGeom>
          <a:noFill/>
          <a:ln>
            <a:noFill/>
          </a:ln>
        </p:spPr>
      </p:pic>
      <p:sp>
        <p:nvSpPr>
          <p:cNvPr id="418" name="Shape 418"/>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19" name="Shape 419"/>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20" name="Shape 42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421" name="Shape 42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22" name="Shape 42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423" name="Shape 423"/>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4" name="Shape 424"/>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25" name="Shape 425"/>
          <p:cNvPicPr preferRelativeResize="0"/>
          <p:nvPr/>
        </p:nvPicPr>
        <p:blipFill rotWithShape="1">
          <a:blip r:embed="rId4">
            <a:alphaModFix/>
          </a:blip>
          <a:srcRect l="83680" t="4885" r="-1865" b="64206"/>
          <a:stretch/>
        </p:blipFill>
        <p:spPr>
          <a:xfrm>
            <a:off x="116959" y="6153209"/>
            <a:ext cx="935663" cy="53008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Generation Job - USA">
    <p:bg>
      <p:bgPr>
        <a:solidFill>
          <a:schemeClr val="accent2"/>
        </a:solidFill>
        <a:effectLst/>
      </p:bgPr>
    </p:bg>
    <p:spTree>
      <p:nvGrpSpPr>
        <p:cNvPr id="1" name="Shape 430"/>
        <p:cNvGrpSpPr/>
        <p:nvPr/>
      </p:nvGrpSpPr>
      <p:grpSpPr>
        <a:xfrm>
          <a:off x="0" y="0"/>
          <a:ext cx="0" cy="0"/>
          <a:chOff x="0" y="0"/>
          <a:chExt cx="0" cy="0"/>
        </a:xfrm>
      </p:grpSpPr>
      <p:sp>
        <p:nvSpPr>
          <p:cNvPr id="431" name="Shape 431"/>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32" name="Shape 432"/>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33" name="Shape 433"/>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34" name="Shape 434"/>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35" name="Shape 435"/>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MCKINSEY SOCIAL INITIATIVE</a:t>
            </a:r>
            <a:endParaRPr sz="1400" b="0" i="0" u="none" strike="noStrike" cap="none">
              <a:solidFill>
                <a:srgbClr val="000000"/>
              </a:solidFill>
              <a:latin typeface="Arial"/>
              <a:ea typeface="Arial"/>
              <a:cs typeface="Arial"/>
              <a:sym typeface="Arial"/>
            </a:endParaRPr>
          </a:p>
        </p:txBody>
      </p:sp>
      <p:cxnSp>
        <p:nvCxnSpPr>
          <p:cNvPr id="436" name="Shape 436"/>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37" name="Shape 437"/>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438" name="Shape 438"/>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Generation Job - USA">
    <p:bg>
      <p:bgPr>
        <a:solidFill>
          <a:schemeClr val="accent2"/>
        </a:solidFill>
        <a:effectLst/>
      </p:bgPr>
    </p:bg>
    <p:spTree>
      <p:nvGrpSpPr>
        <p:cNvPr id="1" name="Shape 439"/>
        <p:cNvGrpSpPr/>
        <p:nvPr/>
      </p:nvGrpSpPr>
      <p:grpSpPr>
        <a:xfrm>
          <a:off x="0" y="0"/>
          <a:ext cx="0" cy="0"/>
          <a:chOff x="0" y="0"/>
          <a:chExt cx="0" cy="0"/>
        </a:xfrm>
      </p:grpSpPr>
      <p:sp>
        <p:nvSpPr>
          <p:cNvPr id="440" name="Shape 440"/>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41" name="Shape 441"/>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42" name="Shape 442"/>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43" name="Shape 443"/>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44" name="Shape 44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MCKINSEY SOCIAL INITIATIVE</a:t>
            </a:r>
            <a:endParaRPr sz="1400" b="0" i="0" u="none" strike="noStrike" cap="none">
              <a:solidFill>
                <a:srgbClr val="000000"/>
              </a:solidFill>
              <a:latin typeface="Arial"/>
              <a:ea typeface="Arial"/>
              <a:cs typeface="Arial"/>
              <a:sym typeface="Arial"/>
            </a:endParaRPr>
          </a:p>
        </p:txBody>
      </p:sp>
      <p:cxnSp>
        <p:nvCxnSpPr>
          <p:cNvPr id="445" name="Shape 445"/>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46" name="Shape 446"/>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447" name="Shape 447"/>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48" name="Shape 448"/>
          <p:cNvPicPr preferRelativeResize="0"/>
          <p:nvPr/>
        </p:nvPicPr>
        <p:blipFill rotWithShape="1">
          <a:blip r:embed="rId4">
            <a:alphaModFix/>
          </a:blip>
          <a:srcRect t="4885" r="63628" b="68628"/>
          <a:stretch/>
        </p:blipFill>
        <p:spPr>
          <a:xfrm>
            <a:off x="116960" y="6188151"/>
            <a:ext cx="1710436" cy="41520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Generation Job - SPAIN">
    <p:bg>
      <p:bgPr>
        <a:solidFill>
          <a:schemeClr val="accent2"/>
        </a:solidFill>
        <a:effectLst/>
      </p:bgPr>
    </p:bg>
    <p:spTree>
      <p:nvGrpSpPr>
        <p:cNvPr id="1" name="Shape 449"/>
        <p:cNvGrpSpPr/>
        <p:nvPr/>
      </p:nvGrpSpPr>
      <p:grpSpPr>
        <a:xfrm>
          <a:off x="0" y="0"/>
          <a:ext cx="0" cy="0"/>
          <a:chOff x="0" y="0"/>
          <a:chExt cx="0" cy="0"/>
        </a:xfrm>
      </p:grpSpPr>
      <p:sp>
        <p:nvSpPr>
          <p:cNvPr id="450" name="Shape 450"/>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51" name="Shape 451"/>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52" name="Shape 452"/>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53" name="Shape 453"/>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54" name="Shape 45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MCKINSEY SOCIAL INITIATIVE</a:t>
            </a:r>
            <a:endParaRPr sz="1400" b="0" i="0" u="none" strike="noStrike" cap="none">
              <a:solidFill>
                <a:srgbClr val="000000"/>
              </a:solidFill>
              <a:latin typeface="Arial"/>
              <a:ea typeface="Arial"/>
              <a:cs typeface="Arial"/>
              <a:sym typeface="Arial"/>
            </a:endParaRPr>
          </a:p>
        </p:txBody>
      </p:sp>
      <p:cxnSp>
        <p:nvCxnSpPr>
          <p:cNvPr id="455" name="Shape 455"/>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56" name="Shape 456"/>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457" name="Shape 457"/>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58" name="Shape 458"/>
          <p:cNvPicPr preferRelativeResize="0"/>
          <p:nvPr/>
        </p:nvPicPr>
        <p:blipFill rotWithShape="1">
          <a:blip r:embed="rId4">
            <a:alphaModFix/>
          </a:blip>
          <a:srcRect l="33462" t="4885" r="48351" b="64206"/>
          <a:stretch/>
        </p:blipFill>
        <p:spPr>
          <a:xfrm>
            <a:off x="116959" y="6153209"/>
            <a:ext cx="935663" cy="53008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Generation Job - KENYA">
    <p:bg>
      <p:bgPr>
        <a:solidFill>
          <a:schemeClr val="accent2"/>
        </a:solidFill>
        <a:effectLst/>
      </p:bgPr>
    </p:bg>
    <p:spTree>
      <p:nvGrpSpPr>
        <p:cNvPr id="1" name="Shape 459"/>
        <p:cNvGrpSpPr/>
        <p:nvPr/>
      </p:nvGrpSpPr>
      <p:grpSpPr>
        <a:xfrm>
          <a:off x="0" y="0"/>
          <a:ext cx="0" cy="0"/>
          <a:chOff x="0" y="0"/>
          <a:chExt cx="0" cy="0"/>
        </a:xfrm>
      </p:grpSpPr>
      <p:sp>
        <p:nvSpPr>
          <p:cNvPr id="460" name="Shape 460"/>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61" name="Shape 461"/>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62" name="Shape 462"/>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63" name="Shape 463"/>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64" name="Shape 46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MCKINSEY SOCIAL INITIATIVE</a:t>
            </a:r>
            <a:endParaRPr sz="1400" b="0" i="0" u="none" strike="noStrike" cap="none">
              <a:solidFill>
                <a:srgbClr val="000000"/>
              </a:solidFill>
              <a:latin typeface="Arial"/>
              <a:ea typeface="Arial"/>
              <a:cs typeface="Arial"/>
              <a:sym typeface="Arial"/>
            </a:endParaRPr>
          </a:p>
        </p:txBody>
      </p:sp>
      <p:cxnSp>
        <p:nvCxnSpPr>
          <p:cNvPr id="465" name="Shape 465"/>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66" name="Shape 466"/>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467" name="Shape 467"/>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68" name="Shape 468"/>
          <p:cNvPicPr preferRelativeResize="0"/>
          <p:nvPr/>
        </p:nvPicPr>
        <p:blipFill rotWithShape="1">
          <a:blip r:embed="rId4">
            <a:alphaModFix/>
          </a:blip>
          <a:srcRect l="66115" t="4885" r="15699" b="64206"/>
          <a:stretch/>
        </p:blipFill>
        <p:spPr>
          <a:xfrm>
            <a:off x="116959" y="6153209"/>
            <a:ext cx="935663" cy="53008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Generation Job - INDIA">
    <p:bg>
      <p:bgPr>
        <a:solidFill>
          <a:schemeClr val="accent2"/>
        </a:solidFill>
        <a:effectLst/>
      </p:bgPr>
    </p:bg>
    <p:spTree>
      <p:nvGrpSpPr>
        <p:cNvPr id="1" name="Shape 469"/>
        <p:cNvGrpSpPr/>
        <p:nvPr/>
      </p:nvGrpSpPr>
      <p:grpSpPr>
        <a:xfrm>
          <a:off x="0" y="0"/>
          <a:ext cx="0" cy="0"/>
          <a:chOff x="0" y="0"/>
          <a:chExt cx="0" cy="0"/>
        </a:xfrm>
      </p:grpSpPr>
      <p:sp>
        <p:nvSpPr>
          <p:cNvPr id="470" name="Shape 470"/>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71" name="Shape 471"/>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72" name="Shape 472"/>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73" name="Shape 473"/>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74" name="Shape 47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MCKINSEY SOCIAL INITIATIVE</a:t>
            </a:r>
            <a:endParaRPr sz="1400" b="0" i="0" u="none" strike="noStrike" cap="none">
              <a:solidFill>
                <a:srgbClr val="000000"/>
              </a:solidFill>
              <a:latin typeface="Arial"/>
              <a:ea typeface="Arial"/>
              <a:cs typeface="Arial"/>
              <a:sym typeface="Arial"/>
            </a:endParaRPr>
          </a:p>
        </p:txBody>
      </p:sp>
      <p:cxnSp>
        <p:nvCxnSpPr>
          <p:cNvPr id="475" name="Shape 475"/>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76" name="Shape 476"/>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477" name="Shape 477"/>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78" name="Shape 478"/>
          <p:cNvPicPr preferRelativeResize="0"/>
          <p:nvPr/>
        </p:nvPicPr>
        <p:blipFill rotWithShape="1">
          <a:blip r:embed="rId4">
            <a:alphaModFix/>
          </a:blip>
          <a:srcRect l="50000" t="4885" r="31814" b="64206"/>
          <a:stretch/>
        </p:blipFill>
        <p:spPr>
          <a:xfrm>
            <a:off x="116959" y="6153209"/>
            <a:ext cx="935663" cy="530089"/>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Generation Job - MEXICO">
    <p:bg>
      <p:bgPr>
        <a:solidFill>
          <a:schemeClr val="accent2"/>
        </a:solidFill>
        <a:effectLst/>
      </p:bgPr>
    </p:bg>
    <p:spTree>
      <p:nvGrpSpPr>
        <p:cNvPr id="1" name="Shape 479"/>
        <p:cNvGrpSpPr/>
        <p:nvPr/>
      </p:nvGrpSpPr>
      <p:grpSpPr>
        <a:xfrm>
          <a:off x="0" y="0"/>
          <a:ext cx="0" cy="0"/>
          <a:chOff x="0" y="0"/>
          <a:chExt cx="0" cy="0"/>
        </a:xfrm>
      </p:grpSpPr>
      <p:sp>
        <p:nvSpPr>
          <p:cNvPr id="480" name="Shape 480"/>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81" name="Shape 481"/>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82" name="Shape 482"/>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83" name="Shape 483"/>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84" name="Shape 48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Narrow"/>
              <a:buNone/>
            </a:pPr>
            <a:r>
              <a:rPr lang="en-US" sz="1000" b="1" i="0" u="none" strike="noStrike" cap="none">
                <a:solidFill>
                  <a:srgbClr val="FFFFFF"/>
                </a:solidFill>
                <a:latin typeface="Arial Narrow"/>
                <a:ea typeface="Arial Narrow"/>
                <a:cs typeface="Arial Narrow"/>
                <a:sym typeface="Arial Narrow"/>
              </a:rPr>
              <a:t>MCKINSEY SOCIAL INITIATIVE</a:t>
            </a:r>
            <a:endParaRPr sz="1400" b="0" i="0" u="none" strike="noStrike" cap="none">
              <a:solidFill>
                <a:srgbClr val="000000"/>
              </a:solidFill>
              <a:latin typeface="Arial"/>
              <a:ea typeface="Arial"/>
              <a:cs typeface="Arial"/>
              <a:sym typeface="Arial"/>
            </a:endParaRPr>
          </a:p>
        </p:txBody>
      </p:sp>
      <p:cxnSp>
        <p:nvCxnSpPr>
          <p:cNvPr id="485" name="Shape 485"/>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86" name="Shape 486"/>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487" name="Shape 487"/>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88" name="Shape 488"/>
          <p:cNvPicPr preferRelativeResize="0"/>
          <p:nvPr/>
        </p:nvPicPr>
        <p:blipFill rotWithShape="1">
          <a:blip r:embed="rId4">
            <a:alphaModFix/>
          </a:blip>
          <a:srcRect l="83680" t="4885" r="-1865" b="64206"/>
          <a:stretch/>
        </p:blipFill>
        <p:spPr>
          <a:xfrm>
            <a:off x="116959" y="6153209"/>
            <a:ext cx="935663" cy="53008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ver KENYA Alternate">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9" name="Shape 49"/>
          <p:cNvSpPr/>
          <p:nvPr/>
        </p:nvSpPr>
        <p:spPr>
          <a:xfrm>
            <a:off x="1589" y="1589"/>
            <a:ext cx="1587" cy="1587"/>
          </a:xfrm>
          <a:prstGeom prst="rect">
            <a:avLst/>
          </a:prstGeom>
          <a:solidFill>
            <a:srgbClr val="FFFFFF"/>
          </a:solidFill>
          <a:ln>
            <a:noFill/>
          </a:ln>
        </p:spPr>
      </p:sp>
      <p:sp>
        <p:nvSpPr>
          <p:cNvPr id="50" name="Shape 50"/>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51" name="Shape 51"/>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52" name="Shape 52"/>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53" name="Shape 53"/>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ver SPAIN">
    <p:spTree>
      <p:nvGrpSpPr>
        <p:cNvPr id="1" name="Shape 54"/>
        <p:cNvGrpSpPr/>
        <p:nvPr/>
      </p:nvGrpSpPr>
      <p:grpSpPr>
        <a:xfrm>
          <a:off x="0" y="0"/>
          <a:ext cx="0" cy="0"/>
          <a:chOff x="0" y="0"/>
          <a:chExt cx="0" cy="0"/>
        </a:xfrm>
      </p:grpSpPr>
      <p:pic>
        <p:nvPicPr>
          <p:cNvPr id="55" name="Shape 55"/>
          <p:cNvPicPr preferRelativeResize="0"/>
          <p:nvPr/>
        </p:nvPicPr>
        <p:blipFill rotWithShape="1">
          <a:blip r:embed="rId2">
            <a:alphaModFix/>
          </a:blip>
          <a:srcRect/>
          <a:stretch/>
        </p:blipFill>
        <p:spPr>
          <a:xfrm>
            <a:off x="0" y="0"/>
            <a:ext cx="9144000" cy="6856413"/>
          </a:xfrm>
          <a:prstGeom prst="rect">
            <a:avLst/>
          </a:prstGeom>
          <a:noFill/>
          <a:ln>
            <a:noFill/>
          </a:ln>
        </p:spPr>
      </p:pic>
      <p:sp>
        <p:nvSpPr>
          <p:cNvPr id="56" name="Shape 56"/>
          <p:cNvSpPr/>
          <p:nvPr/>
        </p:nvSpPr>
        <p:spPr>
          <a:xfrm>
            <a:off x="1589" y="1589"/>
            <a:ext cx="1587" cy="1587"/>
          </a:xfrm>
          <a:prstGeom prst="rect">
            <a:avLst/>
          </a:prstGeom>
          <a:solidFill>
            <a:srgbClr val="FFFFFF"/>
          </a:solidFill>
          <a:ln>
            <a:noFill/>
          </a:ln>
        </p:spPr>
      </p:sp>
      <p:sp>
        <p:nvSpPr>
          <p:cNvPr id="57" name="Shape 57"/>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58" name="Shape 58"/>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59" name="Shape 59"/>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60" name="Shape 60"/>
          <p:cNvPicPr preferRelativeResize="0"/>
          <p:nvPr/>
        </p:nvPicPr>
        <p:blipFill rotWithShape="1">
          <a:blip r:embed="rId3">
            <a:alphaModFix/>
          </a:blip>
          <a:srcRect/>
          <a:stretch/>
        </p:blipFill>
        <p:spPr>
          <a:xfrm>
            <a:off x="1152000" y="3474057"/>
            <a:ext cx="6840000" cy="216769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ver SPAIN Alternate">
    <p:spTree>
      <p:nvGrpSpPr>
        <p:cNvPr id="1" name="Shape 61"/>
        <p:cNvGrpSpPr/>
        <p:nvPr/>
      </p:nvGrpSpPr>
      <p:grpSpPr>
        <a:xfrm>
          <a:off x="0" y="0"/>
          <a:ext cx="0" cy="0"/>
          <a:chOff x="0" y="0"/>
          <a:chExt cx="0" cy="0"/>
        </a:xfrm>
      </p:grpSpPr>
      <p:pic>
        <p:nvPicPr>
          <p:cNvPr id="62" name="Shape 62"/>
          <p:cNvPicPr preferRelativeResize="0"/>
          <p:nvPr/>
        </p:nvPicPr>
        <p:blipFill rotWithShape="1">
          <a:blip r:embed="rId2">
            <a:alphaModFix/>
          </a:blip>
          <a:srcRect/>
          <a:stretch/>
        </p:blipFill>
        <p:spPr>
          <a:xfrm>
            <a:off x="0" y="0"/>
            <a:ext cx="9144000" cy="6856413"/>
          </a:xfrm>
          <a:prstGeom prst="rect">
            <a:avLst/>
          </a:prstGeom>
          <a:noFill/>
          <a:ln>
            <a:noFill/>
          </a:ln>
        </p:spPr>
      </p:pic>
      <p:sp>
        <p:nvSpPr>
          <p:cNvPr id="63" name="Shape 63"/>
          <p:cNvSpPr/>
          <p:nvPr/>
        </p:nvSpPr>
        <p:spPr>
          <a:xfrm>
            <a:off x="1589" y="1589"/>
            <a:ext cx="1587" cy="1587"/>
          </a:xfrm>
          <a:prstGeom prst="rect">
            <a:avLst/>
          </a:prstGeom>
          <a:solidFill>
            <a:srgbClr val="FFFFFF"/>
          </a:solidFill>
          <a:ln>
            <a:noFill/>
          </a:ln>
        </p:spPr>
      </p:sp>
      <p:sp>
        <p:nvSpPr>
          <p:cNvPr id="64" name="Shape 64"/>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65" name="Shape 65"/>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66" name="Shape 66"/>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67" name="Shape 67"/>
          <p:cNvPicPr preferRelativeResize="0"/>
          <p:nvPr/>
        </p:nvPicPr>
        <p:blipFill rotWithShape="1">
          <a:blip r:embed="rId3">
            <a:alphaModFix/>
          </a:blip>
          <a:srcRect/>
          <a:stretch/>
        </p:blipFill>
        <p:spPr>
          <a:xfrm>
            <a:off x="1152000" y="3226764"/>
            <a:ext cx="6840000" cy="2975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ver Mexico ">
    <p:spTree>
      <p:nvGrpSpPr>
        <p:cNvPr id="1" name="Shape 68"/>
        <p:cNvGrpSpPr/>
        <p:nvPr/>
      </p:nvGrpSpPr>
      <p:grpSpPr>
        <a:xfrm>
          <a:off x="0" y="0"/>
          <a:ext cx="0" cy="0"/>
          <a:chOff x="0" y="0"/>
          <a:chExt cx="0" cy="0"/>
        </a:xfrm>
      </p:grpSpPr>
      <p:pic>
        <p:nvPicPr>
          <p:cNvPr id="69" name="Shape 69"/>
          <p:cNvPicPr preferRelativeResize="0"/>
          <p:nvPr/>
        </p:nvPicPr>
        <p:blipFill rotWithShape="1">
          <a:blip r:embed="rId2">
            <a:alphaModFix/>
          </a:blip>
          <a:srcRect/>
          <a:stretch/>
        </p:blipFill>
        <p:spPr>
          <a:xfrm>
            <a:off x="0" y="0"/>
            <a:ext cx="9144000" cy="6856413"/>
          </a:xfrm>
          <a:prstGeom prst="rect">
            <a:avLst/>
          </a:prstGeom>
          <a:noFill/>
          <a:ln>
            <a:noFill/>
          </a:ln>
        </p:spPr>
      </p:pic>
      <p:sp>
        <p:nvSpPr>
          <p:cNvPr id="70" name="Shape 70"/>
          <p:cNvSpPr/>
          <p:nvPr/>
        </p:nvSpPr>
        <p:spPr>
          <a:xfrm>
            <a:off x="1589" y="1589"/>
            <a:ext cx="1587" cy="1587"/>
          </a:xfrm>
          <a:prstGeom prst="rect">
            <a:avLst/>
          </a:prstGeom>
          <a:solidFill>
            <a:srgbClr val="FFFFFF"/>
          </a:solidFill>
          <a:ln>
            <a:noFill/>
          </a:ln>
        </p:spPr>
      </p:sp>
      <p:sp>
        <p:nvSpPr>
          <p:cNvPr id="71" name="Shape 71"/>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1000"/>
              <a:buFont typeface="Arial"/>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‹Nº›</a:t>
            </a:fld>
            <a:endParaRPr/>
          </a:p>
        </p:txBody>
      </p:sp>
      <p:sp>
        <p:nvSpPr>
          <p:cNvPr id="72" name="Shape 72"/>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400"/>
              <a:buFont typeface="Arial Narrow"/>
              <a:buNone/>
            </a:pPr>
            <a:r>
              <a:rPr lang="en-US" sz="1400" b="1" i="0" u="none" strike="noStrike" cap="none">
                <a:solidFill>
                  <a:srgbClr val="FFFFFF"/>
                </a:solidFill>
                <a:latin typeface="Arial Narrow"/>
                <a:ea typeface="Arial Narrow"/>
                <a:cs typeface="Arial Narrow"/>
                <a:sym typeface="Arial Narrow"/>
              </a:rPr>
              <a:t>GENERATION: YOU EMPLOYED</a:t>
            </a:r>
            <a:endParaRPr sz="1400" b="0" i="0" u="none" strike="noStrike" cap="none">
              <a:solidFill>
                <a:srgbClr val="000000"/>
              </a:solidFill>
              <a:latin typeface="Arial"/>
              <a:ea typeface="Arial"/>
              <a:cs typeface="Arial"/>
              <a:sym typeface="Arial"/>
            </a:endParaRPr>
          </a:p>
        </p:txBody>
      </p:sp>
      <p:cxnSp>
        <p:nvCxnSpPr>
          <p:cNvPr id="73" name="Shape 73"/>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74" name="Shape 74"/>
          <p:cNvPicPr preferRelativeResize="0"/>
          <p:nvPr/>
        </p:nvPicPr>
        <p:blipFill rotWithShape="1">
          <a:blip r:embed="rId3">
            <a:alphaModFix/>
          </a:blip>
          <a:srcRect/>
          <a:stretch/>
        </p:blipFill>
        <p:spPr>
          <a:xfrm>
            <a:off x="1152000" y="3332809"/>
            <a:ext cx="6840000" cy="21676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theme" Target="../theme/theme2.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3.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theme" Target="../theme/theme4.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1589" y="1589"/>
            <a:ext cx="1587" cy="1587"/>
          </a:xfrm>
          <a:prstGeom prst="rect">
            <a:avLst/>
          </a:prstGeom>
          <a:solidFill>
            <a:srgbClr val="FFFFFF"/>
          </a:solidFill>
          <a:ln>
            <a:noFill/>
          </a:ln>
        </p:spPr>
      </p:sp>
      <p:sp>
        <p:nvSpPr>
          <p:cNvPr id="11" name="Shape 11"/>
          <p:cNvSpPr txBox="1">
            <a:spLocks noGrp="1"/>
          </p:cNvSpPr>
          <p:nvPr>
            <p:ph type="title"/>
          </p:nvPr>
        </p:nvSpPr>
        <p:spPr>
          <a:xfrm>
            <a:off x="585216" y="914400"/>
            <a:ext cx="7886700" cy="507823"/>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2" name="Shape 12"/>
          <p:cNvSpPr txBox="1">
            <a:spLocks noGrp="1"/>
          </p:cNvSpPr>
          <p:nvPr>
            <p:ph type="body" idx="1"/>
          </p:nvPr>
        </p:nvSpPr>
        <p:spPr>
          <a:xfrm>
            <a:off x="585216" y="1600200"/>
            <a:ext cx="78867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sp>
        <p:nvSpPr>
          <p:cNvPr id="116" name="Shape 116"/>
          <p:cNvSpPr/>
          <p:nvPr/>
        </p:nvSpPr>
        <p:spPr>
          <a:xfrm>
            <a:off x="1589" y="1589"/>
            <a:ext cx="1587" cy="1587"/>
          </a:xfrm>
          <a:prstGeom prst="rect">
            <a:avLst/>
          </a:prstGeom>
          <a:solidFill>
            <a:srgbClr val="FFFFFF"/>
          </a:solidFill>
          <a:ln>
            <a:noFill/>
          </a:ln>
        </p:spPr>
      </p:sp>
      <p:sp>
        <p:nvSpPr>
          <p:cNvPr id="117" name="Shape 117"/>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18" name="Shape 118"/>
          <p:cNvSpPr txBox="1">
            <a:spLocks noGrp="1"/>
          </p:cNvSpPr>
          <p:nvPr>
            <p:ph type="body" idx="1"/>
          </p:nvPr>
        </p:nvSpPr>
        <p:spPr>
          <a:xfrm>
            <a:off x="585216" y="2039112"/>
            <a:ext cx="80010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3"/>
        <p:cNvGrpSpPr/>
        <p:nvPr/>
      </p:nvGrpSpPr>
      <p:grpSpPr>
        <a:xfrm>
          <a:off x="0" y="0"/>
          <a:ext cx="0" cy="0"/>
          <a:chOff x="0" y="0"/>
          <a:chExt cx="0" cy="0"/>
        </a:xfrm>
      </p:grpSpPr>
      <p:sp>
        <p:nvSpPr>
          <p:cNvPr id="324" name="Shape 324"/>
          <p:cNvSpPr/>
          <p:nvPr/>
        </p:nvSpPr>
        <p:spPr>
          <a:xfrm>
            <a:off x="1589" y="1589"/>
            <a:ext cx="1587" cy="1587"/>
          </a:xfrm>
          <a:prstGeom prst="rect">
            <a:avLst/>
          </a:prstGeom>
          <a:solidFill>
            <a:srgbClr val="FFFFFF"/>
          </a:solidFill>
          <a:ln>
            <a:noFill/>
          </a:ln>
        </p:spPr>
      </p:sp>
      <p:sp>
        <p:nvSpPr>
          <p:cNvPr id="325" name="Shape 325"/>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26" name="Shape 326"/>
          <p:cNvSpPr txBox="1">
            <a:spLocks noGrp="1"/>
          </p:cNvSpPr>
          <p:nvPr>
            <p:ph type="body" idx="1"/>
          </p:nvPr>
        </p:nvSpPr>
        <p:spPr>
          <a:xfrm>
            <a:off x="585216" y="1600200"/>
            <a:ext cx="80010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2"/>
        <p:cNvGrpSpPr/>
        <p:nvPr/>
      </p:nvGrpSpPr>
      <p:grpSpPr>
        <a:xfrm>
          <a:off x="0" y="0"/>
          <a:ext cx="0" cy="0"/>
          <a:chOff x="0" y="0"/>
          <a:chExt cx="0" cy="0"/>
        </a:xfrm>
      </p:grpSpPr>
      <p:sp>
        <p:nvSpPr>
          <p:cNvPr id="373" name="Shape 373"/>
          <p:cNvSpPr/>
          <p:nvPr/>
        </p:nvSpPr>
        <p:spPr>
          <a:xfrm>
            <a:off x="1589" y="1589"/>
            <a:ext cx="1587" cy="1587"/>
          </a:xfrm>
          <a:prstGeom prst="rect">
            <a:avLst/>
          </a:prstGeom>
          <a:solidFill>
            <a:srgbClr val="FFFFFF"/>
          </a:solidFill>
          <a:ln>
            <a:noFill/>
          </a:ln>
        </p:spPr>
      </p:sp>
      <p:sp>
        <p:nvSpPr>
          <p:cNvPr id="374" name="Shape 374"/>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375" name="Shape 375"/>
          <p:cNvSpPr txBox="1">
            <a:spLocks noGrp="1"/>
          </p:cNvSpPr>
          <p:nvPr>
            <p:ph type="body" idx="1"/>
          </p:nvPr>
        </p:nvSpPr>
        <p:spPr>
          <a:xfrm>
            <a:off x="585216" y="1600200"/>
            <a:ext cx="80010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6"/>
        <p:cNvGrpSpPr/>
        <p:nvPr/>
      </p:nvGrpSpPr>
      <p:grpSpPr>
        <a:xfrm>
          <a:off x="0" y="0"/>
          <a:ext cx="0" cy="0"/>
          <a:chOff x="0" y="0"/>
          <a:chExt cx="0" cy="0"/>
        </a:xfrm>
      </p:grpSpPr>
      <p:sp>
        <p:nvSpPr>
          <p:cNvPr id="427" name="Shape 427"/>
          <p:cNvSpPr/>
          <p:nvPr/>
        </p:nvSpPr>
        <p:spPr>
          <a:xfrm>
            <a:off x="1589" y="1589"/>
            <a:ext cx="1587" cy="1587"/>
          </a:xfrm>
          <a:prstGeom prst="rect">
            <a:avLst/>
          </a:prstGeom>
          <a:solidFill>
            <a:srgbClr val="FFFFFF"/>
          </a:solidFill>
          <a:ln>
            <a:noFill/>
          </a:ln>
        </p:spPr>
      </p:sp>
      <p:sp>
        <p:nvSpPr>
          <p:cNvPr id="428" name="Shape 428"/>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429" name="Shape 429"/>
          <p:cNvSpPr txBox="1">
            <a:spLocks noGrp="1"/>
          </p:cNvSpPr>
          <p:nvPr>
            <p:ph type="body" idx="1"/>
          </p:nvPr>
        </p:nvSpPr>
        <p:spPr>
          <a:xfrm>
            <a:off x="585216" y="1600200"/>
            <a:ext cx="80010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gif"/><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tKSUokG3Y0w"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hyperlink" Target="https://www.youtube.com/watch?v=zm1Jn5jb53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hyperlink" Target="https://www.youtube.com/watch?v=Z9QbYZh1YXY"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agilemanifesto.org/iso/es/" TargetMode="External"/><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7.xml"/><Relationship Id="rId4" Type="http://schemas.openxmlformats.org/officeDocument/2006/relationships/hyperlink" Target="https://www.youtube.com/watch?v=mCvIg01KnZ0"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4.xml"/><Relationship Id="rId1" Type="http://schemas.openxmlformats.org/officeDocument/2006/relationships/slideLayout" Target="../slideLayouts/slideLayout17.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1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17.xml"/><Relationship Id="rId4" Type="http://schemas.openxmlformats.org/officeDocument/2006/relationships/hyperlink" Target="http://upload.wikimedia.org/wikipedia/commons/1/1a/ST_vs_Gloucester_-_Match_-_23.JPG"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www.scrumguides.org/scrum-guide.html" TargetMode="External"/><Relationship Id="rId2" Type="http://schemas.openxmlformats.org/officeDocument/2006/relationships/notesSlide" Target="../notesSlides/notesSlide67.xml"/><Relationship Id="rId1" Type="http://schemas.openxmlformats.org/officeDocument/2006/relationships/slideLayout" Target="../slideLayouts/slideLayout1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17.xml"/><Relationship Id="rId4" Type="http://schemas.openxmlformats.org/officeDocument/2006/relationships/hyperlink" Target="https://www.youtube.com/watch?v=apOvF9NVguA"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hyperlink" Target="http://www.scrumy.com/" TargetMode="External"/><Relationship Id="rId2" Type="http://schemas.openxmlformats.org/officeDocument/2006/relationships/notesSlide" Target="../notesSlides/notesSlide75.xml"/><Relationship Id="rId1" Type="http://schemas.openxmlformats.org/officeDocument/2006/relationships/slideLayout" Target="../slideLayouts/slideLayout17.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hyperlink" Target="http://www.scrumy.com/" TargetMode="External"/><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17.xml"/><Relationship Id="rId4" Type="http://schemas.openxmlformats.org/officeDocument/2006/relationships/hyperlink" Target="https://www.youtube.com/watch?v=sCCUEtjCpC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17.xml"/><Relationship Id="rId5" Type="http://schemas.openxmlformats.org/officeDocument/2006/relationships/hyperlink" Target="http://www.mathsisfun.com/numbers/images/fibonacci-spiral.gif" TargetMode="Externa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17.xml"/><Relationship Id="rId4" Type="http://schemas.openxmlformats.org/officeDocument/2006/relationships/hyperlink" Target="http://www.mountaingoatsoftware.com/agile/planning-poker"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17.xml"/><Relationship Id="rId6" Type="http://schemas.openxmlformats.org/officeDocument/2006/relationships/image" Target="../media/image82.png"/><Relationship Id="rId11" Type="http://schemas.openxmlformats.org/officeDocument/2006/relationships/image" Target="../media/image87.jp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hyperlink" Target="http://www.scrumy.com/" TargetMode="External"/><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6.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17.xml"/><Relationship Id="rId4" Type="http://schemas.openxmlformats.org/officeDocument/2006/relationships/hyperlink" Target="https://www.youtube.com/watch?v=wPvG9NZNUa4"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17.xml"/><Relationship Id="rId4" Type="http://schemas.openxmlformats.org/officeDocument/2006/relationships/hyperlink" Target="https://www.youtube.com/watch?v=KKe8_9AaAc8"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Arial"/>
              <a:buNone/>
            </a:pPr>
            <a:fld id="{00000000-1234-1234-1234-123412341234}" type="slidenum">
              <a:rPr lang="en-US" sz="1000" b="0" i="0" u="none" strike="noStrike" cap="none">
                <a:solidFill>
                  <a:srgbClr val="FFFFFF"/>
                </a:solidFill>
                <a:latin typeface="Arial"/>
                <a:ea typeface="Arial"/>
                <a:cs typeface="Arial"/>
                <a:sym typeface="Arial"/>
              </a:rPr>
              <a:t>1</a:t>
            </a:fld>
            <a:endParaRPr sz="1000" b="0" i="0" u="none" strike="noStrike" cap="non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610" name="Shape 610"/>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Modelo por prototipos</a:t>
            </a:r>
            <a:endParaRPr/>
          </a:p>
        </p:txBody>
      </p:sp>
      <p:sp>
        <p:nvSpPr>
          <p:cNvPr id="611" name="Shape 611"/>
          <p:cNvSpPr txBox="1"/>
          <p:nvPr/>
        </p:nvSpPr>
        <p:spPr>
          <a:xfrm>
            <a:off x="384313" y="1391478"/>
            <a:ext cx="8513111" cy="2246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 utilizan los prototipos para que el cliente observe, confirme y mejore el producto.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Este enfoque es apropiado cuando:</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El cliente no tiene claro lo que quiere,</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Al cliente le gustaría ver algo similar para poder hacerse una idea de lo que obtendrá</a:t>
            </a:r>
            <a:endParaRPr/>
          </a:p>
        </p:txBody>
      </p:sp>
      <p:grpSp>
        <p:nvGrpSpPr>
          <p:cNvPr id="612" name="Shape 612"/>
          <p:cNvGrpSpPr/>
          <p:nvPr/>
        </p:nvGrpSpPr>
        <p:grpSpPr>
          <a:xfrm>
            <a:off x="302475" y="3627438"/>
            <a:ext cx="8662988" cy="2552700"/>
            <a:chOff x="302475" y="3627438"/>
            <a:chExt cx="8662988" cy="2552700"/>
          </a:xfrm>
        </p:grpSpPr>
        <p:sp>
          <p:nvSpPr>
            <p:cNvPr id="613" name="Shape 613"/>
            <p:cNvSpPr/>
            <p:nvPr/>
          </p:nvSpPr>
          <p:spPr>
            <a:xfrm>
              <a:off x="302475" y="4306888"/>
              <a:ext cx="1730375" cy="825500"/>
            </a:xfrm>
            <a:prstGeom prst="rect">
              <a:avLst/>
            </a:prstGeom>
            <a:solidFill>
              <a:schemeClr val="accent4"/>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4" name="Shape 614"/>
            <p:cNvSpPr/>
            <p:nvPr/>
          </p:nvSpPr>
          <p:spPr>
            <a:xfrm>
              <a:off x="2466238" y="4306888"/>
              <a:ext cx="1730375" cy="827087"/>
            </a:xfrm>
            <a:prstGeom prst="rect">
              <a:avLst/>
            </a:prstGeom>
            <a:solidFill>
              <a:schemeClr val="accent4"/>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5" name="Shape 615"/>
            <p:cNvSpPr/>
            <p:nvPr/>
          </p:nvSpPr>
          <p:spPr>
            <a:xfrm>
              <a:off x="2466238" y="5354638"/>
              <a:ext cx="1730375" cy="825500"/>
            </a:xfrm>
            <a:prstGeom prst="rect">
              <a:avLst/>
            </a:prstGeom>
            <a:solidFill>
              <a:schemeClr val="accent4"/>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6" name="Shape 616"/>
            <p:cNvSpPr/>
            <p:nvPr/>
          </p:nvSpPr>
          <p:spPr>
            <a:xfrm>
              <a:off x="4442675" y="4281488"/>
              <a:ext cx="1746250" cy="841375"/>
            </a:xfrm>
            <a:custGeom>
              <a:avLst/>
              <a:gdLst/>
              <a:ahLst/>
              <a:cxnLst/>
              <a:rect l="0" t="0" r="0" b="0"/>
              <a:pathLst>
                <a:path w="120000" h="120000" extrusionOk="0">
                  <a:moveTo>
                    <a:pt x="0" y="53886"/>
                  </a:moveTo>
                  <a:lnTo>
                    <a:pt x="57927" y="0"/>
                  </a:lnTo>
                  <a:lnTo>
                    <a:pt x="119890" y="53886"/>
                  </a:lnTo>
                  <a:lnTo>
                    <a:pt x="60000" y="119773"/>
                  </a:lnTo>
                  <a:lnTo>
                    <a:pt x="60000" y="119773"/>
                  </a:lnTo>
                  <a:lnTo>
                    <a:pt x="0" y="53886"/>
                  </a:lnTo>
                </a:path>
              </a:pathLst>
            </a:custGeom>
            <a:solidFill>
              <a:schemeClr val="accent4"/>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17" name="Shape 617"/>
            <p:cNvCxnSpPr/>
            <p:nvPr/>
          </p:nvCxnSpPr>
          <p:spPr>
            <a:xfrm>
              <a:off x="2032850" y="4676775"/>
              <a:ext cx="428625" cy="0"/>
            </a:xfrm>
            <a:prstGeom prst="straightConnector1">
              <a:avLst/>
            </a:prstGeom>
            <a:noFill/>
            <a:ln w="38100" cap="flat" cmpd="sng">
              <a:solidFill>
                <a:schemeClr val="accent6"/>
              </a:solidFill>
              <a:prstDash val="solid"/>
              <a:round/>
              <a:headEnd type="none" w="med" len="med"/>
              <a:tailEnd type="stealth" w="med" len="med"/>
            </a:ln>
            <a:effectLst>
              <a:outerShdw blurRad="40000" dist="23000" dir="5400000" rotWithShape="0">
                <a:srgbClr val="000000">
                  <a:alpha val="34901"/>
                </a:srgbClr>
              </a:outerShdw>
            </a:effectLst>
          </p:spPr>
        </p:cxnSp>
        <p:cxnSp>
          <p:nvCxnSpPr>
            <p:cNvPr id="618" name="Shape 618"/>
            <p:cNvCxnSpPr/>
            <p:nvPr/>
          </p:nvCxnSpPr>
          <p:spPr>
            <a:xfrm>
              <a:off x="4204550" y="4664075"/>
              <a:ext cx="242888" cy="0"/>
            </a:xfrm>
            <a:prstGeom prst="straightConnector1">
              <a:avLst/>
            </a:prstGeom>
            <a:noFill/>
            <a:ln w="38100" cap="flat" cmpd="sng">
              <a:solidFill>
                <a:schemeClr val="accent6"/>
              </a:solidFill>
              <a:prstDash val="solid"/>
              <a:round/>
              <a:headEnd type="none" w="med" len="med"/>
              <a:tailEnd type="stealth" w="med" len="med"/>
            </a:ln>
            <a:effectLst>
              <a:outerShdw blurRad="40000" dist="23000" dir="5400000" rotWithShape="0">
                <a:srgbClr val="000000">
                  <a:alpha val="34901"/>
                </a:srgbClr>
              </a:outerShdw>
            </a:effectLst>
          </p:spPr>
        </p:cxnSp>
        <p:cxnSp>
          <p:nvCxnSpPr>
            <p:cNvPr id="619" name="Shape 619"/>
            <p:cNvCxnSpPr/>
            <p:nvPr/>
          </p:nvCxnSpPr>
          <p:spPr>
            <a:xfrm>
              <a:off x="5314213" y="5116513"/>
              <a:ext cx="0" cy="644525"/>
            </a:xfrm>
            <a:prstGeom prst="straightConnector1">
              <a:avLst/>
            </a:prstGeom>
            <a:noFill/>
            <a:ln w="38100" cap="flat" cmpd="sng">
              <a:solidFill>
                <a:schemeClr val="accent6"/>
              </a:solidFill>
              <a:prstDash val="solid"/>
              <a:round/>
              <a:headEnd type="none" w="med" len="med"/>
              <a:tailEnd type="none" w="med" len="med"/>
            </a:ln>
            <a:effectLst>
              <a:outerShdw blurRad="40000" dist="23000" dir="5400000" rotWithShape="0">
                <a:srgbClr val="000000">
                  <a:alpha val="34901"/>
                </a:srgbClr>
              </a:outerShdw>
            </a:effectLst>
          </p:spPr>
        </p:cxnSp>
        <p:cxnSp>
          <p:nvCxnSpPr>
            <p:cNvPr id="620" name="Shape 620"/>
            <p:cNvCxnSpPr/>
            <p:nvPr/>
          </p:nvCxnSpPr>
          <p:spPr>
            <a:xfrm rot="10800000">
              <a:off x="4204550" y="5767388"/>
              <a:ext cx="1109663" cy="0"/>
            </a:xfrm>
            <a:prstGeom prst="straightConnector1">
              <a:avLst/>
            </a:prstGeom>
            <a:noFill/>
            <a:ln w="38100" cap="flat" cmpd="sng">
              <a:solidFill>
                <a:schemeClr val="accent6"/>
              </a:solidFill>
              <a:prstDash val="solid"/>
              <a:round/>
              <a:headEnd type="none" w="med" len="med"/>
              <a:tailEnd type="stealth" w="med" len="med"/>
            </a:ln>
            <a:effectLst>
              <a:outerShdw blurRad="40000" dist="23000" dir="5400000" rotWithShape="0">
                <a:srgbClr val="000000">
                  <a:alpha val="34901"/>
                </a:srgbClr>
              </a:outerShdw>
            </a:effectLst>
          </p:spPr>
        </p:cxnSp>
        <p:cxnSp>
          <p:nvCxnSpPr>
            <p:cNvPr id="621" name="Shape 621"/>
            <p:cNvCxnSpPr/>
            <p:nvPr/>
          </p:nvCxnSpPr>
          <p:spPr>
            <a:xfrm rot="10800000" flipH="1">
              <a:off x="6190513" y="4659313"/>
              <a:ext cx="633412" cy="3175"/>
            </a:xfrm>
            <a:prstGeom prst="straightConnector1">
              <a:avLst/>
            </a:prstGeom>
            <a:noFill/>
            <a:ln w="38100" cap="flat" cmpd="sng">
              <a:solidFill>
                <a:schemeClr val="accent6"/>
              </a:solidFill>
              <a:prstDash val="solid"/>
              <a:round/>
              <a:headEnd type="none" w="med" len="med"/>
              <a:tailEnd type="stealth" w="med" len="med"/>
            </a:ln>
            <a:effectLst>
              <a:outerShdw blurRad="40000" dist="23000" dir="5400000" rotWithShape="0">
                <a:srgbClr val="000000">
                  <a:alpha val="34901"/>
                </a:srgbClr>
              </a:outerShdw>
            </a:effectLst>
          </p:spPr>
        </p:cxnSp>
        <p:sp>
          <p:nvSpPr>
            <p:cNvPr id="622" name="Shape 622"/>
            <p:cNvSpPr/>
            <p:nvPr/>
          </p:nvSpPr>
          <p:spPr>
            <a:xfrm>
              <a:off x="2199538" y="4678363"/>
              <a:ext cx="247650" cy="1092200"/>
            </a:xfrm>
            <a:custGeom>
              <a:avLst/>
              <a:gdLst/>
              <a:ahLst/>
              <a:cxnLst/>
              <a:rect l="0" t="0" r="0" b="0"/>
              <a:pathLst>
                <a:path w="120000" h="120000" extrusionOk="0">
                  <a:moveTo>
                    <a:pt x="119230" y="119651"/>
                  </a:moveTo>
                  <a:lnTo>
                    <a:pt x="0" y="119825"/>
                  </a:lnTo>
                  <a:lnTo>
                    <a:pt x="0" y="0"/>
                  </a:lnTo>
                </a:path>
              </a:pathLst>
            </a:custGeom>
            <a:noFill/>
            <a:ln w="38100" cap="flat" cmpd="sng">
              <a:solidFill>
                <a:schemeClr val="accent6"/>
              </a:solidFill>
              <a:prstDash val="solid"/>
              <a:round/>
              <a:headEnd type="none" w="med" len="med"/>
              <a:tailEnd type="stealth" w="med" len="med"/>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23" name="Shape 623"/>
            <p:cNvSpPr/>
            <p:nvPr/>
          </p:nvSpPr>
          <p:spPr>
            <a:xfrm>
              <a:off x="5557100" y="4057650"/>
              <a:ext cx="1357313" cy="339196"/>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Aceptado</a:t>
              </a:r>
              <a:endParaRPr/>
            </a:p>
          </p:txBody>
        </p:sp>
        <p:sp>
          <p:nvSpPr>
            <p:cNvPr id="624" name="Shape 624"/>
            <p:cNvSpPr/>
            <p:nvPr/>
          </p:nvSpPr>
          <p:spPr>
            <a:xfrm>
              <a:off x="4599838" y="5734050"/>
              <a:ext cx="1857375" cy="339196"/>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NO Aceptado</a:t>
              </a:r>
              <a:endParaRPr/>
            </a:p>
          </p:txBody>
        </p:sp>
        <p:sp>
          <p:nvSpPr>
            <p:cNvPr id="625" name="Shape 625"/>
            <p:cNvSpPr/>
            <p:nvPr/>
          </p:nvSpPr>
          <p:spPr>
            <a:xfrm>
              <a:off x="4654256" y="4428552"/>
              <a:ext cx="1357904" cy="585418"/>
            </a:xfrm>
            <a:prstGeom prst="rect">
              <a:avLst/>
            </a:prstGeom>
            <a:noFill/>
            <a:ln>
              <a:noFill/>
            </a:ln>
          </p:spPr>
          <p:txBody>
            <a:bodyPr spcFirstLastPara="1" wrap="square" lIns="92075" tIns="46025" rIns="92075" bIns="46025" anchor="t" anchorCtr="0">
              <a:noAutofit/>
            </a:bodyPr>
            <a:lstStyle/>
            <a:p>
              <a:pPr marL="0" marR="0" lvl="0" indent="0" algn="ctr"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Evaluación Cliente</a:t>
              </a:r>
              <a:endParaRPr/>
            </a:p>
          </p:txBody>
        </p:sp>
        <p:sp>
          <p:nvSpPr>
            <p:cNvPr id="626" name="Shape 626"/>
            <p:cNvSpPr/>
            <p:nvPr/>
          </p:nvSpPr>
          <p:spPr>
            <a:xfrm>
              <a:off x="2501080" y="5420519"/>
              <a:ext cx="1791577" cy="585418"/>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Mejora de la Especificación</a:t>
              </a:r>
              <a:endParaRPr/>
            </a:p>
          </p:txBody>
        </p:sp>
        <p:sp>
          <p:nvSpPr>
            <p:cNvPr id="627" name="Shape 627"/>
            <p:cNvSpPr/>
            <p:nvPr/>
          </p:nvSpPr>
          <p:spPr>
            <a:xfrm>
              <a:off x="2516343" y="4390999"/>
              <a:ext cx="1678682" cy="585418"/>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Construcción Prototipo</a:t>
              </a:r>
              <a:endParaRPr/>
            </a:p>
          </p:txBody>
        </p:sp>
        <p:sp>
          <p:nvSpPr>
            <p:cNvPr id="628" name="Shape 628"/>
            <p:cNvSpPr/>
            <p:nvPr/>
          </p:nvSpPr>
          <p:spPr>
            <a:xfrm>
              <a:off x="466700" y="4400026"/>
              <a:ext cx="2000250" cy="585418"/>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Obtención Especificación</a:t>
              </a:r>
              <a:endParaRPr/>
            </a:p>
          </p:txBody>
        </p:sp>
        <p:sp>
          <p:nvSpPr>
            <p:cNvPr id="629" name="Shape 629"/>
            <p:cNvSpPr/>
            <p:nvPr/>
          </p:nvSpPr>
          <p:spPr>
            <a:xfrm>
              <a:off x="6912825" y="3675063"/>
              <a:ext cx="815975" cy="814387"/>
            </a:xfrm>
            <a:custGeom>
              <a:avLst/>
              <a:gdLst/>
              <a:ahLst/>
              <a:cxnLst/>
              <a:rect l="0" t="0" r="0" b="0"/>
              <a:pathLst>
                <a:path w="120000" h="120000" extrusionOk="0">
                  <a:moveTo>
                    <a:pt x="0" y="95063"/>
                  </a:moveTo>
                  <a:lnTo>
                    <a:pt x="1282" y="92604"/>
                  </a:lnTo>
                  <a:lnTo>
                    <a:pt x="2332" y="90614"/>
                  </a:lnTo>
                  <a:lnTo>
                    <a:pt x="3498" y="88390"/>
                  </a:lnTo>
                  <a:lnTo>
                    <a:pt x="4548" y="86400"/>
                  </a:lnTo>
                  <a:lnTo>
                    <a:pt x="5714" y="84292"/>
                  </a:lnTo>
                  <a:lnTo>
                    <a:pt x="7113" y="82068"/>
                  </a:lnTo>
                  <a:lnTo>
                    <a:pt x="8396" y="80078"/>
                  </a:lnTo>
                  <a:lnTo>
                    <a:pt x="9679" y="77853"/>
                  </a:lnTo>
                  <a:lnTo>
                    <a:pt x="11311" y="75395"/>
                  </a:lnTo>
                  <a:lnTo>
                    <a:pt x="13177" y="72936"/>
                  </a:lnTo>
                  <a:lnTo>
                    <a:pt x="14577" y="70946"/>
                  </a:lnTo>
                  <a:lnTo>
                    <a:pt x="16326" y="68956"/>
                  </a:lnTo>
                  <a:lnTo>
                    <a:pt x="17959" y="66614"/>
                  </a:lnTo>
                  <a:lnTo>
                    <a:pt x="19825" y="64156"/>
                  </a:lnTo>
                  <a:lnTo>
                    <a:pt x="21690" y="61931"/>
                  </a:lnTo>
                  <a:lnTo>
                    <a:pt x="23673" y="59590"/>
                  </a:lnTo>
                  <a:lnTo>
                    <a:pt x="25539" y="57717"/>
                  </a:lnTo>
                  <a:lnTo>
                    <a:pt x="27871" y="55141"/>
                  </a:lnTo>
                  <a:lnTo>
                    <a:pt x="29854" y="52917"/>
                  </a:lnTo>
                  <a:lnTo>
                    <a:pt x="31836" y="51160"/>
                  </a:lnTo>
                  <a:lnTo>
                    <a:pt x="34169" y="48936"/>
                  </a:lnTo>
                  <a:lnTo>
                    <a:pt x="35918" y="47414"/>
                  </a:lnTo>
                  <a:lnTo>
                    <a:pt x="38017" y="45541"/>
                  </a:lnTo>
                  <a:lnTo>
                    <a:pt x="40233" y="43668"/>
                  </a:lnTo>
                  <a:lnTo>
                    <a:pt x="42798" y="41678"/>
                  </a:lnTo>
                  <a:lnTo>
                    <a:pt x="45014" y="39921"/>
                  </a:lnTo>
                  <a:lnTo>
                    <a:pt x="47463" y="37931"/>
                  </a:lnTo>
                  <a:lnTo>
                    <a:pt x="50379" y="35941"/>
                  </a:lnTo>
                  <a:lnTo>
                    <a:pt x="53061" y="33951"/>
                  </a:lnTo>
                  <a:lnTo>
                    <a:pt x="55976" y="31960"/>
                  </a:lnTo>
                  <a:lnTo>
                    <a:pt x="58892" y="30087"/>
                  </a:lnTo>
                  <a:lnTo>
                    <a:pt x="61924" y="28331"/>
                  </a:lnTo>
                  <a:lnTo>
                    <a:pt x="65189" y="26458"/>
                  </a:lnTo>
                  <a:lnTo>
                    <a:pt x="67988" y="25287"/>
                  </a:lnTo>
                  <a:lnTo>
                    <a:pt x="70670" y="23648"/>
                  </a:lnTo>
                  <a:lnTo>
                    <a:pt x="73702" y="22478"/>
                  </a:lnTo>
                  <a:lnTo>
                    <a:pt x="75918" y="21541"/>
                  </a:lnTo>
                  <a:lnTo>
                    <a:pt x="66588" y="0"/>
                  </a:lnTo>
                  <a:lnTo>
                    <a:pt x="120000" y="30673"/>
                  </a:lnTo>
                  <a:lnTo>
                    <a:pt x="106122" y="94360"/>
                  </a:lnTo>
                  <a:lnTo>
                    <a:pt x="97492" y="75395"/>
                  </a:lnTo>
                  <a:lnTo>
                    <a:pt x="93994" y="77151"/>
                  </a:lnTo>
                  <a:lnTo>
                    <a:pt x="90495" y="79024"/>
                  </a:lnTo>
                  <a:lnTo>
                    <a:pt x="86880" y="81248"/>
                  </a:lnTo>
                  <a:lnTo>
                    <a:pt x="82798" y="83941"/>
                  </a:lnTo>
                  <a:lnTo>
                    <a:pt x="79766" y="86282"/>
                  </a:lnTo>
                  <a:lnTo>
                    <a:pt x="76618" y="88858"/>
                  </a:lnTo>
                  <a:lnTo>
                    <a:pt x="73586" y="91317"/>
                  </a:lnTo>
                  <a:lnTo>
                    <a:pt x="70903" y="94009"/>
                  </a:lnTo>
                  <a:lnTo>
                    <a:pt x="68454" y="96819"/>
                  </a:lnTo>
                  <a:lnTo>
                    <a:pt x="65655" y="99746"/>
                  </a:lnTo>
                  <a:lnTo>
                    <a:pt x="63323" y="102673"/>
                  </a:lnTo>
                  <a:lnTo>
                    <a:pt x="61107" y="105600"/>
                  </a:lnTo>
                  <a:lnTo>
                    <a:pt x="59008" y="108292"/>
                  </a:lnTo>
                  <a:lnTo>
                    <a:pt x="56909" y="111804"/>
                  </a:lnTo>
                  <a:lnTo>
                    <a:pt x="54927" y="115082"/>
                  </a:lnTo>
                  <a:lnTo>
                    <a:pt x="53760" y="117541"/>
                  </a:lnTo>
                  <a:lnTo>
                    <a:pt x="52361" y="120000"/>
                  </a:lnTo>
                  <a:lnTo>
                    <a:pt x="0" y="95063"/>
                  </a:lnTo>
                  <a:close/>
                </a:path>
              </a:pathLst>
            </a:custGeom>
            <a:solidFill>
              <a:srgbClr val="00FFFF"/>
            </a:solid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Shape 630"/>
            <p:cNvSpPr/>
            <p:nvPr/>
          </p:nvSpPr>
          <p:spPr>
            <a:xfrm>
              <a:off x="6711213" y="4248150"/>
              <a:ext cx="717550" cy="906463"/>
            </a:xfrm>
            <a:custGeom>
              <a:avLst/>
              <a:gdLst/>
              <a:ahLst/>
              <a:cxnLst/>
              <a:rect l="0" t="0" r="0" b="0"/>
              <a:pathLst>
                <a:path w="120000" h="120000" extrusionOk="0">
                  <a:moveTo>
                    <a:pt x="119999" y="49597"/>
                  </a:moveTo>
                  <a:lnTo>
                    <a:pt x="89536" y="39719"/>
                  </a:lnTo>
                  <a:lnTo>
                    <a:pt x="88211" y="42031"/>
                  </a:lnTo>
                  <a:lnTo>
                    <a:pt x="87549" y="44238"/>
                  </a:lnTo>
                  <a:lnTo>
                    <a:pt x="86622" y="46549"/>
                  </a:lnTo>
                  <a:lnTo>
                    <a:pt x="85960" y="49071"/>
                  </a:lnTo>
                  <a:lnTo>
                    <a:pt x="85033" y="52329"/>
                  </a:lnTo>
                  <a:lnTo>
                    <a:pt x="84503" y="54956"/>
                  </a:lnTo>
                  <a:lnTo>
                    <a:pt x="84105" y="57793"/>
                  </a:lnTo>
                  <a:lnTo>
                    <a:pt x="83708" y="61050"/>
                  </a:lnTo>
                  <a:lnTo>
                    <a:pt x="83311" y="64413"/>
                  </a:lnTo>
                  <a:lnTo>
                    <a:pt x="83311" y="70297"/>
                  </a:lnTo>
                  <a:lnTo>
                    <a:pt x="83576" y="73450"/>
                  </a:lnTo>
                  <a:lnTo>
                    <a:pt x="83708" y="76287"/>
                  </a:lnTo>
                  <a:lnTo>
                    <a:pt x="84238" y="79229"/>
                  </a:lnTo>
                  <a:lnTo>
                    <a:pt x="84900" y="82171"/>
                  </a:lnTo>
                  <a:lnTo>
                    <a:pt x="85562" y="84903"/>
                  </a:lnTo>
                  <a:lnTo>
                    <a:pt x="86490" y="88266"/>
                  </a:lnTo>
                  <a:lnTo>
                    <a:pt x="87682" y="91313"/>
                  </a:lnTo>
                  <a:lnTo>
                    <a:pt x="30331" y="120000"/>
                  </a:lnTo>
                  <a:lnTo>
                    <a:pt x="29139" y="117057"/>
                  </a:lnTo>
                  <a:lnTo>
                    <a:pt x="27947" y="114535"/>
                  </a:lnTo>
                  <a:lnTo>
                    <a:pt x="26887" y="112224"/>
                  </a:lnTo>
                  <a:lnTo>
                    <a:pt x="25827" y="109492"/>
                  </a:lnTo>
                  <a:lnTo>
                    <a:pt x="24900" y="107285"/>
                  </a:lnTo>
                  <a:lnTo>
                    <a:pt x="23841" y="104763"/>
                  </a:lnTo>
                  <a:lnTo>
                    <a:pt x="23178" y="102451"/>
                  </a:lnTo>
                  <a:lnTo>
                    <a:pt x="22516" y="100245"/>
                  </a:lnTo>
                  <a:lnTo>
                    <a:pt x="21721" y="97828"/>
                  </a:lnTo>
                  <a:lnTo>
                    <a:pt x="20927" y="95096"/>
                  </a:lnTo>
                  <a:lnTo>
                    <a:pt x="20397" y="92154"/>
                  </a:lnTo>
                  <a:lnTo>
                    <a:pt x="19735" y="89527"/>
                  </a:lnTo>
                  <a:lnTo>
                    <a:pt x="18940" y="86900"/>
                  </a:lnTo>
                  <a:lnTo>
                    <a:pt x="18675" y="83852"/>
                  </a:lnTo>
                  <a:lnTo>
                    <a:pt x="18278" y="80910"/>
                  </a:lnTo>
                  <a:lnTo>
                    <a:pt x="17880" y="77548"/>
                  </a:lnTo>
                  <a:lnTo>
                    <a:pt x="17615" y="74395"/>
                  </a:lnTo>
                  <a:lnTo>
                    <a:pt x="17615" y="71138"/>
                  </a:lnTo>
                  <a:lnTo>
                    <a:pt x="17615" y="67880"/>
                  </a:lnTo>
                  <a:lnTo>
                    <a:pt x="17615" y="63677"/>
                  </a:lnTo>
                  <a:lnTo>
                    <a:pt x="17748" y="59894"/>
                  </a:lnTo>
                  <a:lnTo>
                    <a:pt x="17880" y="57373"/>
                  </a:lnTo>
                  <a:lnTo>
                    <a:pt x="18278" y="54325"/>
                  </a:lnTo>
                  <a:lnTo>
                    <a:pt x="18675" y="51488"/>
                  </a:lnTo>
                  <a:lnTo>
                    <a:pt x="19205" y="48021"/>
                  </a:lnTo>
                  <a:lnTo>
                    <a:pt x="19867" y="44868"/>
                  </a:lnTo>
                  <a:lnTo>
                    <a:pt x="20529" y="42136"/>
                  </a:lnTo>
                  <a:lnTo>
                    <a:pt x="21456" y="38669"/>
                  </a:lnTo>
                  <a:lnTo>
                    <a:pt x="22251" y="35831"/>
                  </a:lnTo>
                  <a:lnTo>
                    <a:pt x="23178" y="32574"/>
                  </a:lnTo>
                  <a:lnTo>
                    <a:pt x="24238" y="29737"/>
                  </a:lnTo>
                  <a:lnTo>
                    <a:pt x="25430" y="26690"/>
                  </a:lnTo>
                  <a:lnTo>
                    <a:pt x="26754" y="23642"/>
                  </a:lnTo>
                  <a:lnTo>
                    <a:pt x="28476" y="19859"/>
                  </a:lnTo>
                  <a:lnTo>
                    <a:pt x="0" y="10402"/>
                  </a:lnTo>
                  <a:lnTo>
                    <a:pt x="74701" y="0"/>
                  </a:lnTo>
                  <a:lnTo>
                    <a:pt x="119999" y="49597"/>
                  </a:lnTo>
                  <a:close/>
                </a:path>
              </a:pathLst>
            </a:custGeom>
            <a:solidFill>
              <a:srgbClr val="CC3399"/>
            </a:solid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Shape 631"/>
            <p:cNvSpPr/>
            <p:nvPr/>
          </p:nvSpPr>
          <p:spPr>
            <a:xfrm>
              <a:off x="7357325" y="5173663"/>
              <a:ext cx="887413" cy="709612"/>
            </a:xfrm>
            <a:custGeom>
              <a:avLst/>
              <a:gdLst/>
              <a:ahLst/>
              <a:cxnLst/>
              <a:rect l="0" t="0" r="0" b="0"/>
              <a:pathLst>
                <a:path w="120000" h="120000" extrusionOk="0">
                  <a:moveTo>
                    <a:pt x="48021" y="0"/>
                  </a:moveTo>
                  <a:lnTo>
                    <a:pt x="38137" y="30907"/>
                  </a:lnTo>
                  <a:lnTo>
                    <a:pt x="40393" y="32116"/>
                  </a:lnTo>
                  <a:lnTo>
                    <a:pt x="42542" y="32788"/>
                  </a:lnTo>
                  <a:lnTo>
                    <a:pt x="44905" y="33729"/>
                  </a:lnTo>
                  <a:lnTo>
                    <a:pt x="47591" y="34669"/>
                  </a:lnTo>
                  <a:lnTo>
                    <a:pt x="50814" y="35341"/>
                  </a:lnTo>
                  <a:lnTo>
                    <a:pt x="53607" y="35879"/>
                  </a:lnTo>
                  <a:lnTo>
                    <a:pt x="56508" y="36416"/>
                  </a:lnTo>
                  <a:lnTo>
                    <a:pt x="59731" y="36954"/>
                  </a:lnTo>
                  <a:lnTo>
                    <a:pt x="63169" y="37357"/>
                  </a:lnTo>
                  <a:lnTo>
                    <a:pt x="69292" y="37357"/>
                  </a:lnTo>
                  <a:lnTo>
                    <a:pt x="72515" y="37088"/>
                  </a:lnTo>
                  <a:lnTo>
                    <a:pt x="75416" y="36819"/>
                  </a:lnTo>
                  <a:lnTo>
                    <a:pt x="78424" y="36282"/>
                  </a:lnTo>
                  <a:lnTo>
                    <a:pt x="81539" y="35475"/>
                  </a:lnTo>
                  <a:lnTo>
                    <a:pt x="84225" y="34938"/>
                  </a:lnTo>
                  <a:lnTo>
                    <a:pt x="87663" y="33863"/>
                  </a:lnTo>
                  <a:lnTo>
                    <a:pt x="90778" y="32653"/>
                  </a:lnTo>
                  <a:lnTo>
                    <a:pt x="120000" y="90571"/>
                  </a:lnTo>
                  <a:lnTo>
                    <a:pt x="117206" y="92049"/>
                  </a:lnTo>
                  <a:lnTo>
                    <a:pt x="114521" y="93258"/>
                  </a:lnTo>
                  <a:lnTo>
                    <a:pt x="112050" y="94333"/>
                  </a:lnTo>
                  <a:lnTo>
                    <a:pt x="109471" y="95408"/>
                  </a:lnTo>
                  <a:lnTo>
                    <a:pt x="107108" y="96349"/>
                  </a:lnTo>
                  <a:lnTo>
                    <a:pt x="104529" y="97424"/>
                  </a:lnTo>
                  <a:lnTo>
                    <a:pt x="102273" y="98096"/>
                  </a:lnTo>
                  <a:lnTo>
                    <a:pt x="99803" y="98768"/>
                  </a:lnTo>
                  <a:lnTo>
                    <a:pt x="97439" y="99440"/>
                  </a:lnTo>
                  <a:lnTo>
                    <a:pt x="94753" y="100380"/>
                  </a:lnTo>
                  <a:lnTo>
                    <a:pt x="91638" y="100918"/>
                  </a:lnTo>
                  <a:lnTo>
                    <a:pt x="89059" y="101590"/>
                  </a:lnTo>
                  <a:lnTo>
                    <a:pt x="86159" y="102396"/>
                  </a:lnTo>
                  <a:lnTo>
                    <a:pt x="83258" y="102933"/>
                  </a:lnTo>
                  <a:lnTo>
                    <a:pt x="80035" y="103202"/>
                  </a:lnTo>
                  <a:lnTo>
                    <a:pt x="76705" y="103471"/>
                  </a:lnTo>
                  <a:lnTo>
                    <a:pt x="73375" y="103740"/>
                  </a:lnTo>
                  <a:lnTo>
                    <a:pt x="70259" y="103740"/>
                  </a:lnTo>
                  <a:lnTo>
                    <a:pt x="66821" y="103740"/>
                  </a:lnTo>
                  <a:lnTo>
                    <a:pt x="62632" y="103740"/>
                  </a:lnTo>
                  <a:lnTo>
                    <a:pt x="58764" y="103605"/>
                  </a:lnTo>
                  <a:lnTo>
                    <a:pt x="56078" y="103471"/>
                  </a:lnTo>
                  <a:lnTo>
                    <a:pt x="53070" y="103202"/>
                  </a:lnTo>
                  <a:lnTo>
                    <a:pt x="49955" y="102933"/>
                  </a:lnTo>
                  <a:lnTo>
                    <a:pt x="46410" y="102127"/>
                  </a:lnTo>
                  <a:lnTo>
                    <a:pt x="43401" y="101455"/>
                  </a:lnTo>
                  <a:lnTo>
                    <a:pt x="40393" y="100918"/>
                  </a:lnTo>
                  <a:lnTo>
                    <a:pt x="36848" y="99843"/>
                  </a:lnTo>
                  <a:lnTo>
                    <a:pt x="34162" y="98902"/>
                  </a:lnTo>
                  <a:lnTo>
                    <a:pt x="30725" y="98096"/>
                  </a:lnTo>
                  <a:lnTo>
                    <a:pt x="27717" y="97021"/>
                  </a:lnTo>
                  <a:lnTo>
                    <a:pt x="24709" y="95946"/>
                  </a:lnTo>
                  <a:lnTo>
                    <a:pt x="21593" y="94468"/>
                  </a:lnTo>
                  <a:lnTo>
                    <a:pt x="17726" y="92721"/>
                  </a:lnTo>
                  <a:lnTo>
                    <a:pt x="8701" y="120000"/>
                  </a:lnTo>
                  <a:lnTo>
                    <a:pt x="0" y="43001"/>
                  </a:lnTo>
                  <a:lnTo>
                    <a:pt x="48021" y="0"/>
                  </a:lnTo>
                  <a:close/>
                </a:path>
              </a:pathLst>
            </a:custGeom>
            <a:solidFill>
              <a:srgbClr val="FFFF00"/>
            </a:solid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Shape 632"/>
            <p:cNvSpPr/>
            <p:nvPr/>
          </p:nvSpPr>
          <p:spPr>
            <a:xfrm>
              <a:off x="7998675" y="5035550"/>
              <a:ext cx="769938" cy="769938"/>
            </a:xfrm>
            <a:custGeom>
              <a:avLst/>
              <a:gdLst/>
              <a:ahLst/>
              <a:cxnLst/>
              <a:rect l="0" t="0" r="0" b="0"/>
              <a:pathLst>
                <a:path w="120000" h="120000" extrusionOk="0">
                  <a:moveTo>
                    <a:pt x="120000" y="26350"/>
                  </a:moveTo>
                  <a:lnTo>
                    <a:pt x="118516" y="28948"/>
                  </a:lnTo>
                  <a:lnTo>
                    <a:pt x="117528" y="31051"/>
                  </a:lnTo>
                  <a:lnTo>
                    <a:pt x="116168" y="33402"/>
                  </a:lnTo>
                  <a:lnTo>
                    <a:pt x="115303" y="35505"/>
                  </a:lnTo>
                  <a:lnTo>
                    <a:pt x="113944" y="37855"/>
                  </a:lnTo>
                  <a:lnTo>
                    <a:pt x="112461" y="40082"/>
                  </a:lnTo>
                  <a:lnTo>
                    <a:pt x="111101" y="42185"/>
                  </a:lnTo>
                  <a:lnTo>
                    <a:pt x="109618" y="44536"/>
                  </a:lnTo>
                  <a:lnTo>
                    <a:pt x="107888" y="47010"/>
                  </a:lnTo>
                  <a:lnTo>
                    <a:pt x="106035" y="49608"/>
                  </a:lnTo>
                  <a:lnTo>
                    <a:pt x="104552" y="51711"/>
                  </a:lnTo>
                  <a:lnTo>
                    <a:pt x="102821" y="53814"/>
                  </a:lnTo>
                  <a:lnTo>
                    <a:pt x="100844" y="56412"/>
                  </a:lnTo>
                  <a:lnTo>
                    <a:pt x="98867" y="59134"/>
                  </a:lnTo>
                  <a:lnTo>
                    <a:pt x="96889" y="61360"/>
                  </a:lnTo>
                  <a:lnTo>
                    <a:pt x="94788" y="63835"/>
                  </a:lnTo>
                  <a:lnTo>
                    <a:pt x="92935" y="65814"/>
                  </a:lnTo>
                  <a:lnTo>
                    <a:pt x="90339" y="68536"/>
                  </a:lnTo>
                  <a:lnTo>
                    <a:pt x="88238" y="70886"/>
                  </a:lnTo>
                  <a:lnTo>
                    <a:pt x="86138" y="72865"/>
                  </a:lnTo>
                  <a:lnTo>
                    <a:pt x="83666" y="75092"/>
                  </a:lnTo>
                  <a:lnTo>
                    <a:pt x="81812" y="76824"/>
                  </a:lnTo>
                  <a:lnTo>
                    <a:pt x="79588" y="78680"/>
                  </a:lnTo>
                  <a:lnTo>
                    <a:pt x="77239" y="80659"/>
                  </a:lnTo>
                  <a:lnTo>
                    <a:pt x="74644" y="82762"/>
                  </a:lnTo>
                  <a:lnTo>
                    <a:pt x="72420" y="84618"/>
                  </a:lnTo>
                  <a:lnTo>
                    <a:pt x="69701" y="86597"/>
                  </a:lnTo>
                  <a:lnTo>
                    <a:pt x="66488" y="88824"/>
                  </a:lnTo>
                  <a:lnTo>
                    <a:pt x="63645" y="90804"/>
                  </a:lnTo>
                  <a:lnTo>
                    <a:pt x="60803" y="92907"/>
                  </a:lnTo>
                  <a:lnTo>
                    <a:pt x="57590" y="95134"/>
                  </a:lnTo>
                  <a:lnTo>
                    <a:pt x="54376" y="96865"/>
                  </a:lnTo>
                  <a:lnTo>
                    <a:pt x="70937" y="120000"/>
                  </a:lnTo>
                  <a:lnTo>
                    <a:pt x="4943" y="90309"/>
                  </a:lnTo>
                  <a:lnTo>
                    <a:pt x="0" y="31793"/>
                  </a:lnTo>
                  <a:lnTo>
                    <a:pt x="13841" y="48247"/>
                  </a:lnTo>
                  <a:lnTo>
                    <a:pt x="16930" y="46762"/>
                  </a:lnTo>
                  <a:lnTo>
                    <a:pt x="20020" y="45154"/>
                  </a:lnTo>
                  <a:lnTo>
                    <a:pt x="24098" y="43175"/>
                  </a:lnTo>
                  <a:lnTo>
                    <a:pt x="28053" y="40948"/>
                  </a:lnTo>
                  <a:lnTo>
                    <a:pt x="32131" y="38103"/>
                  </a:lnTo>
                  <a:lnTo>
                    <a:pt x="35592" y="35752"/>
                  </a:lnTo>
                  <a:lnTo>
                    <a:pt x="38805" y="32907"/>
                  </a:lnTo>
                  <a:lnTo>
                    <a:pt x="42142" y="30185"/>
                  </a:lnTo>
                  <a:lnTo>
                    <a:pt x="44737" y="27463"/>
                  </a:lnTo>
                  <a:lnTo>
                    <a:pt x="47456" y="24618"/>
                  </a:lnTo>
                  <a:lnTo>
                    <a:pt x="50422" y="21278"/>
                  </a:lnTo>
                  <a:lnTo>
                    <a:pt x="52893" y="18309"/>
                  </a:lnTo>
                  <a:lnTo>
                    <a:pt x="55365" y="15216"/>
                  </a:lnTo>
                  <a:lnTo>
                    <a:pt x="57466" y="12494"/>
                  </a:lnTo>
                  <a:lnTo>
                    <a:pt x="59814" y="8659"/>
                  </a:lnTo>
                  <a:lnTo>
                    <a:pt x="61915" y="5319"/>
                  </a:lnTo>
                  <a:lnTo>
                    <a:pt x="63027" y="2597"/>
                  </a:lnTo>
                  <a:lnTo>
                    <a:pt x="64140" y="0"/>
                  </a:lnTo>
                  <a:lnTo>
                    <a:pt x="120000" y="26350"/>
                  </a:lnTo>
                  <a:close/>
                </a:path>
              </a:pathLst>
            </a:custGeom>
            <a:solidFill>
              <a:srgbClr val="008080"/>
            </a:solid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Shape 633"/>
            <p:cNvSpPr/>
            <p:nvPr/>
          </p:nvSpPr>
          <p:spPr>
            <a:xfrm>
              <a:off x="8255850" y="4348163"/>
              <a:ext cx="709613" cy="895350"/>
            </a:xfrm>
            <a:custGeom>
              <a:avLst/>
              <a:gdLst/>
              <a:ahLst/>
              <a:cxnLst/>
              <a:rect l="0" t="0" r="0" b="0"/>
              <a:pathLst>
                <a:path w="120000" h="120000" extrusionOk="0">
                  <a:moveTo>
                    <a:pt x="0" y="76276"/>
                  </a:moveTo>
                  <a:lnTo>
                    <a:pt x="29765" y="85106"/>
                  </a:lnTo>
                  <a:lnTo>
                    <a:pt x="31374" y="82127"/>
                  </a:lnTo>
                  <a:lnTo>
                    <a:pt x="32581" y="79361"/>
                  </a:lnTo>
                  <a:lnTo>
                    <a:pt x="33519" y="76702"/>
                  </a:lnTo>
                  <a:lnTo>
                    <a:pt x="34458" y="74255"/>
                  </a:lnTo>
                  <a:lnTo>
                    <a:pt x="35262" y="71595"/>
                  </a:lnTo>
                  <a:lnTo>
                    <a:pt x="36067" y="68510"/>
                  </a:lnTo>
                  <a:lnTo>
                    <a:pt x="36469" y="65744"/>
                  </a:lnTo>
                  <a:lnTo>
                    <a:pt x="37005" y="62872"/>
                  </a:lnTo>
                  <a:lnTo>
                    <a:pt x="37541" y="59680"/>
                  </a:lnTo>
                  <a:lnTo>
                    <a:pt x="37810" y="56276"/>
                  </a:lnTo>
                  <a:lnTo>
                    <a:pt x="37810" y="50212"/>
                  </a:lnTo>
                  <a:lnTo>
                    <a:pt x="37541" y="47021"/>
                  </a:lnTo>
                  <a:lnTo>
                    <a:pt x="37407" y="44148"/>
                  </a:lnTo>
                  <a:lnTo>
                    <a:pt x="36871" y="41170"/>
                  </a:lnTo>
                  <a:lnTo>
                    <a:pt x="36201" y="38085"/>
                  </a:lnTo>
                  <a:lnTo>
                    <a:pt x="35530" y="35425"/>
                  </a:lnTo>
                  <a:lnTo>
                    <a:pt x="34592" y="32021"/>
                  </a:lnTo>
                  <a:lnTo>
                    <a:pt x="33385" y="28829"/>
                  </a:lnTo>
                  <a:lnTo>
                    <a:pt x="91173" y="0"/>
                  </a:lnTo>
                  <a:lnTo>
                    <a:pt x="92648" y="2765"/>
                  </a:lnTo>
                  <a:lnTo>
                    <a:pt x="93854" y="5425"/>
                  </a:lnTo>
                  <a:lnTo>
                    <a:pt x="94927" y="7872"/>
                  </a:lnTo>
                  <a:lnTo>
                    <a:pt x="96000" y="10425"/>
                  </a:lnTo>
                  <a:lnTo>
                    <a:pt x="96938" y="12765"/>
                  </a:lnTo>
                  <a:lnTo>
                    <a:pt x="98011" y="15319"/>
                  </a:lnTo>
                  <a:lnTo>
                    <a:pt x="98681" y="17553"/>
                  </a:lnTo>
                  <a:lnTo>
                    <a:pt x="99351" y="20000"/>
                  </a:lnTo>
                  <a:lnTo>
                    <a:pt x="100156" y="22340"/>
                  </a:lnTo>
                  <a:lnTo>
                    <a:pt x="100960" y="25000"/>
                  </a:lnTo>
                  <a:lnTo>
                    <a:pt x="101497" y="28085"/>
                  </a:lnTo>
                  <a:lnTo>
                    <a:pt x="102167" y="30638"/>
                  </a:lnTo>
                  <a:lnTo>
                    <a:pt x="102972" y="33510"/>
                  </a:lnTo>
                  <a:lnTo>
                    <a:pt x="103508" y="36382"/>
                  </a:lnTo>
                  <a:lnTo>
                    <a:pt x="103642" y="39574"/>
                  </a:lnTo>
                  <a:lnTo>
                    <a:pt x="104044" y="42872"/>
                  </a:lnTo>
                  <a:lnTo>
                    <a:pt x="104312" y="46170"/>
                  </a:lnTo>
                  <a:lnTo>
                    <a:pt x="104312" y="49255"/>
                  </a:lnTo>
                  <a:lnTo>
                    <a:pt x="104312" y="52659"/>
                  </a:lnTo>
                  <a:lnTo>
                    <a:pt x="104312" y="56808"/>
                  </a:lnTo>
                  <a:lnTo>
                    <a:pt x="104178" y="60638"/>
                  </a:lnTo>
                  <a:lnTo>
                    <a:pt x="104044" y="63297"/>
                  </a:lnTo>
                  <a:lnTo>
                    <a:pt x="103642" y="66276"/>
                  </a:lnTo>
                  <a:lnTo>
                    <a:pt x="103508" y="69361"/>
                  </a:lnTo>
                  <a:lnTo>
                    <a:pt x="102703" y="72872"/>
                  </a:lnTo>
                  <a:lnTo>
                    <a:pt x="102033" y="75851"/>
                  </a:lnTo>
                  <a:lnTo>
                    <a:pt x="101363" y="78829"/>
                  </a:lnTo>
                  <a:lnTo>
                    <a:pt x="100424" y="82340"/>
                  </a:lnTo>
                  <a:lnTo>
                    <a:pt x="99620" y="85000"/>
                  </a:lnTo>
                  <a:lnTo>
                    <a:pt x="98681" y="88297"/>
                  </a:lnTo>
                  <a:lnTo>
                    <a:pt x="97608" y="91276"/>
                  </a:lnTo>
                  <a:lnTo>
                    <a:pt x="96402" y="94255"/>
                  </a:lnTo>
                  <a:lnTo>
                    <a:pt x="95061" y="97340"/>
                  </a:lnTo>
                  <a:lnTo>
                    <a:pt x="93586" y="101170"/>
                  </a:lnTo>
                  <a:lnTo>
                    <a:pt x="91709" y="105000"/>
                  </a:lnTo>
                  <a:lnTo>
                    <a:pt x="120000" y="114148"/>
                  </a:lnTo>
                  <a:lnTo>
                    <a:pt x="49206" y="120000"/>
                  </a:lnTo>
                  <a:lnTo>
                    <a:pt x="0" y="76276"/>
                  </a:lnTo>
                  <a:close/>
                </a:path>
              </a:pathLst>
            </a:custGeom>
            <a:solidFill>
              <a:srgbClr val="0000FF"/>
            </a:solid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Shape 634"/>
            <p:cNvSpPr/>
            <p:nvPr/>
          </p:nvSpPr>
          <p:spPr>
            <a:xfrm>
              <a:off x="8125675" y="3829050"/>
              <a:ext cx="830263" cy="790575"/>
            </a:xfrm>
            <a:custGeom>
              <a:avLst/>
              <a:gdLst/>
              <a:ahLst/>
              <a:cxnLst/>
              <a:rect l="0" t="0" r="0" b="0"/>
              <a:pathLst>
                <a:path w="120000" h="120000" extrusionOk="0">
                  <a:moveTo>
                    <a:pt x="24412" y="0"/>
                  </a:moveTo>
                  <a:lnTo>
                    <a:pt x="26819" y="1325"/>
                  </a:lnTo>
                  <a:lnTo>
                    <a:pt x="28767" y="2409"/>
                  </a:lnTo>
                  <a:lnTo>
                    <a:pt x="30945" y="3493"/>
                  </a:lnTo>
                  <a:lnTo>
                    <a:pt x="32893" y="4698"/>
                  </a:lnTo>
                  <a:lnTo>
                    <a:pt x="34957" y="5903"/>
                  </a:lnTo>
                  <a:lnTo>
                    <a:pt x="37020" y="7349"/>
                  </a:lnTo>
                  <a:lnTo>
                    <a:pt x="38968" y="8674"/>
                  </a:lnTo>
                  <a:lnTo>
                    <a:pt x="40916" y="9879"/>
                  </a:lnTo>
                  <a:lnTo>
                    <a:pt x="43323" y="11686"/>
                  </a:lnTo>
                  <a:lnTo>
                    <a:pt x="45959" y="13614"/>
                  </a:lnTo>
                  <a:lnTo>
                    <a:pt x="47908" y="14939"/>
                  </a:lnTo>
                  <a:lnTo>
                    <a:pt x="49856" y="16746"/>
                  </a:lnTo>
                  <a:lnTo>
                    <a:pt x="52263" y="18554"/>
                  </a:lnTo>
                  <a:lnTo>
                    <a:pt x="54785" y="20361"/>
                  </a:lnTo>
                  <a:lnTo>
                    <a:pt x="56848" y="22289"/>
                  </a:lnTo>
                  <a:lnTo>
                    <a:pt x="59025" y="24457"/>
                  </a:lnTo>
                  <a:lnTo>
                    <a:pt x="60974" y="26265"/>
                  </a:lnTo>
                  <a:lnTo>
                    <a:pt x="63381" y="28674"/>
                  </a:lnTo>
                  <a:lnTo>
                    <a:pt x="65558" y="30722"/>
                  </a:lnTo>
                  <a:lnTo>
                    <a:pt x="67277" y="32891"/>
                  </a:lnTo>
                  <a:lnTo>
                    <a:pt x="69455" y="35180"/>
                  </a:lnTo>
                  <a:lnTo>
                    <a:pt x="71174" y="36987"/>
                  </a:lnTo>
                  <a:lnTo>
                    <a:pt x="72893" y="39277"/>
                  </a:lnTo>
                  <a:lnTo>
                    <a:pt x="74727" y="41445"/>
                  </a:lnTo>
                  <a:lnTo>
                    <a:pt x="76790" y="44216"/>
                  </a:lnTo>
                  <a:lnTo>
                    <a:pt x="78395" y="46385"/>
                  </a:lnTo>
                  <a:lnTo>
                    <a:pt x="80229" y="48915"/>
                  </a:lnTo>
                  <a:lnTo>
                    <a:pt x="82406" y="51927"/>
                  </a:lnTo>
                  <a:lnTo>
                    <a:pt x="84126" y="54698"/>
                  </a:lnTo>
                  <a:lnTo>
                    <a:pt x="86189" y="57710"/>
                  </a:lnTo>
                  <a:lnTo>
                    <a:pt x="88022" y="60722"/>
                  </a:lnTo>
                  <a:lnTo>
                    <a:pt x="89627" y="63975"/>
                  </a:lnTo>
                  <a:lnTo>
                    <a:pt x="91461" y="67228"/>
                  </a:lnTo>
                  <a:lnTo>
                    <a:pt x="92836" y="70120"/>
                  </a:lnTo>
                  <a:lnTo>
                    <a:pt x="94212" y="72891"/>
                  </a:lnTo>
                  <a:lnTo>
                    <a:pt x="95358" y="76024"/>
                  </a:lnTo>
                  <a:lnTo>
                    <a:pt x="96160" y="78313"/>
                  </a:lnTo>
                  <a:lnTo>
                    <a:pt x="120000" y="68433"/>
                  </a:lnTo>
                  <a:lnTo>
                    <a:pt x="82979" y="120000"/>
                  </a:lnTo>
                  <a:lnTo>
                    <a:pt x="17421" y="111566"/>
                  </a:lnTo>
                  <a:lnTo>
                    <a:pt x="43323" y="100602"/>
                  </a:lnTo>
                  <a:lnTo>
                    <a:pt x="41719" y="96867"/>
                  </a:lnTo>
                  <a:lnTo>
                    <a:pt x="40000" y="93373"/>
                  </a:lnTo>
                  <a:lnTo>
                    <a:pt x="37707" y="89518"/>
                  </a:lnTo>
                  <a:lnTo>
                    <a:pt x="35186" y="85542"/>
                  </a:lnTo>
                  <a:lnTo>
                    <a:pt x="32893" y="82289"/>
                  </a:lnTo>
                  <a:lnTo>
                    <a:pt x="30487" y="79036"/>
                  </a:lnTo>
                  <a:lnTo>
                    <a:pt x="27851" y="75903"/>
                  </a:lnTo>
                  <a:lnTo>
                    <a:pt x="25329" y="73132"/>
                  </a:lnTo>
                  <a:lnTo>
                    <a:pt x="22693" y="70602"/>
                  </a:lnTo>
                  <a:lnTo>
                    <a:pt x="19713" y="67710"/>
                  </a:lnTo>
                  <a:lnTo>
                    <a:pt x="16848" y="65301"/>
                  </a:lnTo>
                  <a:lnTo>
                    <a:pt x="14097" y="63012"/>
                  </a:lnTo>
                  <a:lnTo>
                    <a:pt x="11346" y="60843"/>
                  </a:lnTo>
                  <a:lnTo>
                    <a:pt x="8022" y="58674"/>
                  </a:lnTo>
                  <a:lnTo>
                    <a:pt x="4699" y="56626"/>
                  </a:lnTo>
                  <a:lnTo>
                    <a:pt x="2406" y="55421"/>
                  </a:lnTo>
                  <a:lnTo>
                    <a:pt x="0" y="54096"/>
                  </a:lnTo>
                  <a:lnTo>
                    <a:pt x="24412" y="0"/>
                  </a:lnTo>
                  <a:close/>
                </a:path>
              </a:pathLst>
            </a:custGeom>
            <a:solidFill>
              <a:srgbClr val="00FF00"/>
            </a:solid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Shape 635"/>
            <p:cNvSpPr/>
            <p:nvPr/>
          </p:nvSpPr>
          <p:spPr>
            <a:xfrm>
              <a:off x="7543063" y="3627438"/>
              <a:ext cx="803275" cy="647700"/>
            </a:xfrm>
            <a:custGeom>
              <a:avLst/>
              <a:gdLst/>
              <a:ahLst/>
              <a:cxnLst/>
              <a:rect l="0" t="0" r="0" b="0"/>
              <a:pathLst>
                <a:path w="120000" h="120000" extrusionOk="0">
                  <a:moveTo>
                    <a:pt x="63968" y="120000"/>
                  </a:moveTo>
                  <a:lnTo>
                    <a:pt x="71786" y="96764"/>
                  </a:lnTo>
                  <a:lnTo>
                    <a:pt x="69299" y="95735"/>
                  </a:lnTo>
                  <a:lnTo>
                    <a:pt x="66456" y="95000"/>
                  </a:lnTo>
                  <a:lnTo>
                    <a:pt x="62902" y="93970"/>
                  </a:lnTo>
                  <a:lnTo>
                    <a:pt x="59940" y="93382"/>
                  </a:lnTo>
                  <a:lnTo>
                    <a:pt x="56623" y="92794"/>
                  </a:lnTo>
                  <a:lnTo>
                    <a:pt x="53070" y="92352"/>
                  </a:lnTo>
                  <a:lnTo>
                    <a:pt x="49279" y="92058"/>
                  </a:lnTo>
                  <a:lnTo>
                    <a:pt x="42527" y="92058"/>
                  </a:lnTo>
                  <a:lnTo>
                    <a:pt x="39091" y="92205"/>
                  </a:lnTo>
                  <a:lnTo>
                    <a:pt x="35774" y="92647"/>
                  </a:lnTo>
                  <a:lnTo>
                    <a:pt x="32458" y="92941"/>
                  </a:lnTo>
                  <a:lnTo>
                    <a:pt x="29141" y="93823"/>
                  </a:lnTo>
                  <a:lnTo>
                    <a:pt x="26061" y="94558"/>
                  </a:lnTo>
                  <a:lnTo>
                    <a:pt x="22270" y="95588"/>
                  </a:lnTo>
                  <a:lnTo>
                    <a:pt x="18953" y="96911"/>
                  </a:lnTo>
                  <a:lnTo>
                    <a:pt x="27601" y="47500"/>
                  </a:lnTo>
                  <a:lnTo>
                    <a:pt x="0" y="27794"/>
                  </a:lnTo>
                  <a:lnTo>
                    <a:pt x="1421" y="27205"/>
                  </a:lnTo>
                  <a:lnTo>
                    <a:pt x="4264" y="26029"/>
                  </a:lnTo>
                  <a:lnTo>
                    <a:pt x="6396" y="25294"/>
                  </a:lnTo>
                  <a:lnTo>
                    <a:pt x="8884" y="24411"/>
                  </a:lnTo>
                  <a:lnTo>
                    <a:pt x="11964" y="23529"/>
                  </a:lnTo>
                  <a:lnTo>
                    <a:pt x="14452" y="22794"/>
                  </a:lnTo>
                  <a:lnTo>
                    <a:pt x="17769" y="21764"/>
                  </a:lnTo>
                  <a:lnTo>
                    <a:pt x="20493" y="21176"/>
                  </a:lnTo>
                  <a:lnTo>
                    <a:pt x="23810" y="20588"/>
                  </a:lnTo>
                  <a:lnTo>
                    <a:pt x="27245" y="20000"/>
                  </a:lnTo>
                  <a:lnTo>
                    <a:pt x="30562" y="19705"/>
                  </a:lnTo>
                  <a:lnTo>
                    <a:pt x="34353" y="19411"/>
                  </a:lnTo>
                  <a:lnTo>
                    <a:pt x="37907" y="19117"/>
                  </a:lnTo>
                  <a:lnTo>
                    <a:pt x="41579" y="19117"/>
                  </a:lnTo>
                  <a:lnTo>
                    <a:pt x="45370" y="19117"/>
                  </a:lnTo>
                  <a:lnTo>
                    <a:pt x="49990" y="19117"/>
                  </a:lnTo>
                  <a:lnTo>
                    <a:pt x="54254" y="19264"/>
                  </a:lnTo>
                  <a:lnTo>
                    <a:pt x="57097" y="19411"/>
                  </a:lnTo>
                  <a:lnTo>
                    <a:pt x="60533" y="19852"/>
                  </a:lnTo>
                  <a:lnTo>
                    <a:pt x="63849" y="20294"/>
                  </a:lnTo>
                  <a:lnTo>
                    <a:pt x="67759" y="20882"/>
                  </a:lnTo>
                  <a:lnTo>
                    <a:pt x="71076" y="21617"/>
                  </a:lnTo>
                  <a:lnTo>
                    <a:pt x="74155" y="22352"/>
                  </a:lnTo>
                  <a:lnTo>
                    <a:pt x="78302" y="23382"/>
                  </a:lnTo>
                  <a:lnTo>
                    <a:pt x="81382" y="24411"/>
                  </a:lnTo>
                  <a:lnTo>
                    <a:pt x="85172" y="25441"/>
                  </a:lnTo>
                  <a:lnTo>
                    <a:pt x="88252" y="26470"/>
                  </a:lnTo>
                  <a:lnTo>
                    <a:pt x="91806" y="27794"/>
                  </a:lnTo>
                  <a:lnTo>
                    <a:pt x="95241" y="29264"/>
                  </a:lnTo>
                  <a:lnTo>
                    <a:pt x="105429" y="0"/>
                  </a:lnTo>
                  <a:lnTo>
                    <a:pt x="120000" y="81323"/>
                  </a:lnTo>
                  <a:lnTo>
                    <a:pt x="63968" y="120000"/>
                  </a:lnTo>
                  <a:close/>
                </a:path>
              </a:pathLst>
            </a:custGeom>
            <a:solidFill>
              <a:srgbClr val="FF0000"/>
            </a:solid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Shape 636"/>
            <p:cNvSpPr/>
            <p:nvPr/>
          </p:nvSpPr>
          <p:spPr>
            <a:xfrm>
              <a:off x="7246824" y="4440607"/>
              <a:ext cx="1209675" cy="585418"/>
            </a:xfrm>
            <a:prstGeom prst="rect">
              <a:avLst/>
            </a:prstGeom>
            <a:noFill/>
            <a:ln>
              <a:noFill/>
            </a:ln>
          </p:spPr>
          <p:txBody>
            <a:bodyPr spcFirstLastPara="1" wrap="square" lIns="92075" tIns="46025" rIns="92075" bIns="46025" anchor="t"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Ciclo de Vida Clásico</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643" name="Shape 643"/>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Modelos centrados en el usuario</a:t>
            </a:r>
            <a:endParaRPr/>
          </a:p>
        </p:txBody>
      </p:sp>
      <p:sp>
        <p:nvSpPr>
          <p:cNvPr id="644" name="Shape 644"/>
          <p:cNvSpPr txBox="1"/>
          <p:nvPr/>
        </p:nvSpPr>
        <p:spPr>
          <a:xfrm>
            <a:off x="384313" y="1391478"/>
            <a:ext cx="8513111" cy="28623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Los modelos centrados en el usuario son modelos de desarrollo ágiles.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Su filosofía se centra en entregar un prototipo funcional al usuario en el menor tiempo posible</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Los más utilizados en la industria de software son los siguientes:</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SCRUM</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TDD</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XP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Shape 65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651" name="Shape 65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¿Qué modelos de gestión de proyectos conoces?</a:t>
            </a:r>
            <a:endParaRPr/>
          </a:p>
        </p:txBody>
      </p:sp>
      <p:sp>
        <p:nvSpPr>
          <p:cNvPr id="652" name="Shape 652"/>
          <p:cNvSpPr txBox="1"/>
          <p:nvPr/>
        </p:nvSpPr>
        <p:spPr>
          <a:xfrm>
            <a:off x="384313" y="1391478"/>
            <a:ext cx="819728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Ejercicio: Identifica los modelos de gestión con que hayas trabajado</a:t>
            </a:r>
            <a:endParaRPr/>
          </a:p>
        </p:txBody>
      </p:sp>
      <p:sp>
        <p:nvSpPr>
          <p:cNvPr id="653" name="Shape 653"/>
          <p:cNvSpPr txBox="1"/>
          <p:nvPr/>
        </p:nvSpPr>
        <p:spPr>
          <a:xfrm>
            <a:off x="457200" y="1866900"/>
            <a:ext cx="8089900" cy="42164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Shape 659"/>
          <p:cNvSpPr txBox="1">
            <a:spLocks noGrp="1"/>
          </p:cNvSpPr>
          <p:nvPr>
            <p:ph type="title"/>
          </p:nvPr>
        </p:nvSpPr>
        <p:spPr>
          <a:xfrm>
            <a:off x="2263471" y="2690340"/>
            <a:ext cx="6478193" cy="1477319"/>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Gestión de proyectos centrado en el usuario</a:t>
            </a:r>
            <a:br>
              <a:rPr lang="en-US" sz="3000" b="1" i="0" u="none" strike="noStrike" cap="none">
                <a:solidFill>
                  <a:schemeClr val="lt1"/>
                </a:solidFill>
                <a:latin typeface="Arial"/>
                <a:ea typeface="Arial"/>
                <a:cs typeface="Arial"/>
                <a:sym typeface="Arial"/>
              </a:rPr>
            </a:br>
            <a:r>
              <a:rPr lang="en-US" sz="3000" b="1" i="0" u="none" strike="noStrike" cap="none">
                <a:solidFill>
                  <a:schemeClr val="lt1"/>
                </a:solidFill>
                <a:latin typeface="Arial"/>
                <a:ea typeface="Arial"/>
                <a:cs typeface="Arial"/>
                <a:sym typeface="Arial"/>
              </a:rPr>
              <a:t>(30 minutos)</a:t>
            </a:r>
            <a:endParaRPr/>
          </a:p>
        </p:txBody>
      </p:sp>
      <p:sp>
        <p:nvSpPr>
          <p:cNvPr id="660" name="Shape 660"/>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800"/>
              <a:buFont typeface="Arial"/>
              <a:buNone/>
            </a:pPr>
            <a:r>
              <a:rPr lang="en-US" sz="8800" b="1" i="0" u="none" strike="noStrike" cap="none">
                <a:solidFill>
                  <a:schemeClr val="dk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667" name="Shape 667"/>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Diseño centrado en el usuario</a:t>
            </a:r>
            <a:endParaRPr/>
          </a:p>
        </p:txBody>
      </p:sp>
      <p:pic>
        <p:nvPicPr>
          <p:cNvPr id="668" name="Shape 668" descr="ucd"/>
          <p:cNvPicPr preferRelativeResize="0"/>
          <p:nvPr/>
        </p:nvPicPr>
        <p:blipFill rotWithShape="1">
          <a:blip r:embed="rId3">
            <a:alphaModFix/>
          </a:blip>
          <a:srcRect/>
          <a:stretch/>
        </p:blipFill>
        <p:spPr>
          <a:xfrm>
            <a:off x="1042122" y="1282340"/>
            <a:ext cx="7062932" cy="53109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Shape 674"/>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675" name="Shape 675"/>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Actividades del modelo centrado en el usuario</a:t>
            </a:r>
            <a:endParaRPr/>
          </a:p>
        </p:txBody>
      </p:sp>
      <p:sp>
        <p:nvSpPr>
          <p:cNvPr id="676" name="Shape 676"/>
          <p:cNvSpPr txBox="1"/>
          <p:nvPr/>
        </p:nvSpPr>
        <p:spPr>
          <a:xfrm>
            <a:off x="384313" y="1391478"/>
            <a:ext cx="8513111" cy="40934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En el proceso de desarrollo aparecen distintas actividades que se inician a partir de la idea del proyecto o de los requerimientos de alto nivel del software a crear.</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Estas actividades en el proceso serán:</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Captura de Historias de Usuario</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Análisis de requerimientos o historias</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Diseño de la solución</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Desarrollo del software/Codificación</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Pruebas/Validación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Una vez completada la etapa de desarrollo, el software será puesto a disposición de los usuarios para ser usado (publicado).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683" name="Shape 683"/>
          <p:cNvSpPr txBox="1"/>
          <p:nvPr/>
        </p:nvSpPr>
        <p:spPr>
          <a:xfrm>
            <a:off x="612913" y="217383"/>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Actividades del modelo centrado en el usuario</a:t>
            </a:r>
            <a:endParaRPr/>
          </a:p>
        </p:txBody>
      </p:sp>
      <p:pic>
        <p:nvPicPr>
          <p:cNvPr id="684" name="Shape 684" descr="http://kanbanblog.com/explained/image/kanban-board-1.png"/>
          <p:cNvPicPr preferRelativeResize="0"/>
          <p:nvPr/>
        </p:nvPicPr>
        <p:blipFill rotWithShape="1">
          <a:blip r:embed="rId3">
            <a:alphaModFix/>
          </a:blip>
          <a:srcRect/>
          <a:stretch/>
        </p:blipFill>
        <p:spPr>
          <a:xfrm>
            <a:off x="727021" y="5590193"/>
            <a:ext cx="2484310" cy="1223977"/>
          </a:xfrm>
          <a:prstGeom prst="rect">
            <a:avLst/>
          </a:prstGeom>
          <a:noFill/>
          <a:ln>
            <a:noFill/>
          </a:ln>
        </p:spPr>
      </p:pic>
      <p:grpSp>
        <p:nvGrpSpPr>
          <p:cNvPr id="685" name="Shape 685"/>
          <p:cNvGrpSpPr/>
          <p:nvPr/>
        </p:nvGrpSpPr>
        <p:grpSpPr>
          <a:xfrm>
            <a:off x="1128577" y="592569"/>
            <a:ext cx="7423161" cy="2519485"/>
            <a:chOff x="93840" y="0"/>
            <a:chExt cx="7423161" cy="2519485"/>
          </a:xfrm>
        </p:grpSpPr>
        <p:sp>
          <p:nvSpPr>
            <p:cNvPr id="686" name="Shape 686"/>
            <p:cNvSpPr/>
            <p:nvPr/>
          </p:nvSpPr>
          <p:spPr>
            <a:xfrm>
              <a:off x="93840" y="0"/>
              <a:ext cx="7423161" cy="1079599"/>
            </a:xfrm>
            <a:prstGeom prst="rightArrow">
              <a:avLst>
                <a:gd name="adj1" fmla="val 50000"/>
                <a:gd name="adj2" fmla="val 50000"/>
              </a:avLst>
            </a:prstGeom>
            <a:solidFill>
              <a:schemeClr val="accent2"/>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7" name="Shape 687"/>
            <p:cNvSpPr txBox="1"/>
            <p:nvPr/>
          </p:nvSpPr>
          <p:spPr>
            <a:xfrm>
              <a:off x="93840" y="269900"/>
              <a:ext cx="7153261" cy="539799"/>
            </a:xfrm>
            <a:prstGeom prst="rect">
              <a:avLst/>
            </a:prstGeom>
            <a:noFill/>
            <a:ln>
              <a:noFill/>
            </a:ln>
          </p:spPr>
          <p:txBody>
            <a:bodyPr spcFirstLastPara="1" wrap="square" lIns="80000" tIns="80000" rIns="254000" bIns="171375" anchor="ctr" anchorCtr="0">
              <a:noAutofit/>
            </a:bodyPr>
            <a:lstStyle/>
            <a:p>
              <a:pPr marL="0" marR="0" lvl="0" indent="0" algn="l"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Requerimiento</a:t>
              </a:r>
              <a:endParaRPr/>
            </a:p>
          </p:txBody>
        </p:sp>
        <p:sp>
          <p:nvSpPr>
            <p:cNvPr id="688" name="Shape 688"/>
            <p:cNvSpPr/>
            <p:nvPr/>
          </p:nvSpPr>
          <p:spPr>
            <a:xfrm>
              <a:off x="1465640" y="360034"/>
              <a:ext cx="6051361" cy="1079599"/>
            </a:xfrm>
            <a:prstGeom prst="rightArrow">
              <a:avLst>
                <a:gd name="adj1" fmla="val 50000"/>
                <a:gd name="adj2" fmla="val 50000"/>
              </a:avLst>
            </a:prstGeom>
            <a:solidFill>
              <a:schemeClr val="accent3"/>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9" name="Shape 689"/>
            <p:cNvSpPr txBox="1"/>
            <p:nvPr/>
          </p:nvSpPr>
          <p:spPr>
            <a:xfrm>
              <a:off x="1465640" y="629934"/>
              <a:ext cx="5781461" cy="539799"/>
            </a:xfrm>
            <a:prstGeom prst="rect">
              <a:avLst/>
            </a:prstGeom>
            <a:noFill/>
            <a:ln>
              <a:noFill/>
            </a:ln>
          </p:spPr>
          <p:txBody>
            <a:bodyPr spcFirstLastPara="1" wrap="square" lIns="80000" tIns="80000" rIns="254000" bIns="171375" anchor="ctr" anchorCtr="0">
              <a:noAutofit/>
            </a:bodyPr>
            <a:lstStyle/>
            <a:p>
              <a:pPr marL="0" marR="0" lvl="0" indent="0" algn="l"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Historias</a:t>
              </a:r>
              <a:endParaRPr/>
            </a:p>
          </p:txBody>
        </p:sp>
        <p:sp>
          <p:nvSpPr>
            <p:cNvPr id="690" name="Shape 690"/>
            <p:cNvSpPr/>
            <p:nvPr/>
          </p:nvSpPr>
          <p:spPr>
            <a:xfrm>
              <a:off x="2837440" y="720069"/>
              <a:ext cx="4679561" cy="1079599"/>
            </a:xfrm>
            <a:prstGeom prst="rightArrow">
              <a:avLst>
                <a:gd name="adj1" fmla="val 50000"/>
                <a:gd name="adj2" fmla="val 50000"/>
              </a:avLst>
            </a:prstGeom>
            <a:solidFill>
              <a:schemeClr val="accent4"/>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1" name="Shape 691"/>
            <p:cNvSpPr txBox="1"/>
            <p:nvPr/>
          </p:nvSpPr>
          <p:spPr>
            <a:xfrm>
              <a:off x="2837440" y="989969"/>
              <a:ext cx="4409661" cy="539799"/>
            </a:xfrm>
            <a:prstGeom prst="rect">
              <a:avLst/>
            </a:prstGeom>
            <a:noFill/>
            <a:ln>
              <a:noFill/>
            </a:ln>
          </p:spPr>
          <p:txBody>
            <a:bodyPr spcFirstLastPara="1" wrap="square" lIns="80000" tIns="80000" rIns="254000" bIns="171375" anchor="ctr" anchorCtr="0">
              <a:noAutofit/>
            </a:bodyPr>
            <a:lstStyle/>
            <a:p>
              <a:pPr marL="0" marR="0" lvl="0" indent="0" algn="l"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Diseño</a:t>
              </a:r>
              <a:endParaRPr/>
            </a:p>
          </p:txBody>
        </p:sp>
        <p:sp>
          <p:nvSpPr>
            <p:cNvPr id="692" name="Shape 692"/>
            <p:cNvSpPr/>
            <p:nvPr/>
          </p:nvSpPr>
          <p:spPr>
            <a:xfrm>
              <a:off x="4209983" y="1079851"/>
              <a:ext cx="3307018" cy="1079599"/>
            </a:xfrm>
            <a:prstGeom prst="rightArrow">
              <a:avLst>
                <a:gd name="adj1" fmla="val 50000"/>
                <a:gd name="adj2" fmla="val 50000"/>
              </a:avLst>
            </a:prstGeom>
            <a:solidFill>
              <a:schemeClr val="accent5"/>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3" name="Shape 693"/>
            <p:cNvSpPr txBox="1"/>
            <p:nvPr/>
          </p:nvSpPr>
          <p:spPr>
            <a:xfrm>
              <a:off x="4209983" y="1349751"/>
              <a:ext cx="3037118" cy="539799"/>
            </a:xfrm>
            <a:prstGeom prst="rect">
              <a:avLst/>
            </a:prstGeom>
            <a:noFill/>
            <a:ln>
              <a:noFill/>
            </a:ln>
          </p:spPr>
          <p:txBody>
            <a:bodyPr spcFirstLastPara="1" wrap="square" lIns="80000" tIns="80000" rIns="254000" bIns="171375" anchor="ctr" anchorCtr="0">
              <a:noAutofit/>
            </a:bodyPr>
            <a:lstStyle/>
            <a:p>
              <a:pPr marL="0" marR="0" lvl="0" indent="0" algn="l"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Desarrollo</a:t>
              </a:r>
              <a:endParaRPr/>
            </a:p>
          </p:txBody>
        </p:sp>
        <p:sp>
          <p:nvSpPr>
            <p:cNvPr id="694" name="Shape 694"/>
            <p:cNvSpPr/>
            <p:nvPr/>
          </p:nvSpPr>
          <p:spPr>
            <a:xfrm>
              <a:off x="5581783" y="1439886"/>
              <a:ext cx="1935218" cy="1079599"/>
            </a:xfrm>
            <a:prstGeom prst="rightArrow">
              <a:avLst>
                <a:gd name="adj1" fmla="val 50000"/>
                <a:gd name="adj2" fmla="val 50000"/>
              </a:avLst>
            </a:prstGeom>
            <a:solidFill>
              <a:srgbClr val="F79646"/>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5" name="Shape 695"/>
            <p:cNvSpPr txBox="1"/>
            <p:nvPr/>
          </p:nvSpPr>
          <p:spPr>
            <a:xfrm>
              <a:off x="5581783" y="1709786"/>
              <a:ext cx="1665318" cy="539799"/>
            </a:xfrm>
            <a:prstGeom prst="rect">
              <a:avLst/>
            </a:prstGeom>
            <a:noFill/>
            <a:ln>
              <a:noFill/>
            </a:ln>
          </p:spPr>
          <p:txBody>
            <a:bodyPr spcFirstLastPara="1" wrap="square" lIns="80000" tIns="80000" rIns="254000" bIns="171375" anchor="ctr" anchorCtr="0">
              <a:noAutofit/>
            </a:bodyPr>
            <a:lstStyle/>
            <a:p>
              <a:pPr marL="0" marR="0" lvl="0" indent="0" algn="l"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Pruebas</a:t>
              </a:r>
              <a:endParaRPr/>
            </a:p>
          </p:txBody>
        </p:sp>
      </p:grpSp>
      <p:sp>
        <p:nvSpPr>
          <p:cNvPr id="696" name="Shape 696"/>
          <p:cNvSpPr/>
          <p:nvPr/>
        </p:nvSpPr>
        <p:spPr>
          <a:xfrm>
            <a:off x="197501" y="2054774"/>
            <a:ext cx="2088232" cy="760211"/>
          </a:xfrm>
          <a:prstGeom prst="wedgeRectCallout">
            <a:avLst>
              <a:gd name="adj1" fmla="val -6031"/>
              <a:gd name="adj2" fmla="val -137448"/>
            </a:avLst>
          </a:prstGeom>
          <a:solidFill>
            <a:schemeClr val="lt1"/>
          </a:solidFill>
          <a:ln w="25400" cap="flat" cmpd="sng">
            <a:solidFill>
              <a:schemeClr val="accent2"/>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El sitio debe tener una tienda online. </a:t>
            </a:r>
            <a:endParaRPr/>
          </a:p>
        </p:txBody>
      </p:sp>
      <p:sp>
        <p:nvSpPr>
          <p:cNvPr id="697" name="Shape 697"/>
          <p:cNvSpPr/>
          <p:nvPr/>
        </p:nvSpPr>
        <p:spPr>
          <a:xfrm>
            <a:off x="168399" y="3451999"/>
            <a:ext cx="3416193" cy="1690570"/>
          </a:xfrm>
          <a:prstGeom prst="wedgeRectCallout">
            <a:avLst>
              <a:gd name="adj1" fmla="val 27238"/>
              <a:gd name="adj2" fmla="val -146642"/>
            </a:avLst>
          </a:prstGeom>
          <a:solidFill>
            <a:schemeClr val="lt1"/>
          </a:solidFill>
          <a:ln w="25400" cap="flat" cmpd="sng">
            <a:solidFill>
              <a:schemeClr val="accent3"/>
            </a:solidFill>
            <a:prstDash val="solid"/>
            <a:round/>
            <a:headEnd type="none" w="med" len="med"/>
            <a:tailEnd type="none" w="med" len="med"/>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Como consumidor, quiero una funcionalidad de carrito de la compra para comprar fácilmente los elementos en línea. </a:t>
            </a:r>
            <a:endParaRPr/>
          </a:p>
          <a:p>
            <a:pPr marL="285750" marR="0" lvl="0" indent="-28575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 </a:t>
            </a:r>
            <a:r>
              <a:rPr lang="en-US" sz="1600" b="1" i="0" u="none" strike="noStrike" cap="none">
                <a:solidFill>
                  <a:schemeClr val="dk1"/>
                </a:solidFill>
                <a:latin typeface="Arial"/>
                <a:ea typeface="Arial"/>
                <a:cs typeface="Arial"/>
                <a:sym typeface="Arial"/>
              </a:rPr>
              <a:t>Criterios de aceptación</a:t>
            </a:r>
            <a:endParaRPr/>
          </a:p>
        </p:txBody>
      </p:sp>
      <p:sp>
        <p:nvSpPr>
          <p:cNvPr id="698" name="Shape 698"/>
          <p:cNvSpPr/>
          <p:nvPr/>
        </p:nvSpPr>
        <p:spPr>
          <a:xfrm>
            <a:off x="3730624" y="4179586"/>
            <a:ext cx="3384488" cy="2490419"/>
          </a:xfrm>
          <a:prstGeom prst="wedgeRectCallout">
            <a:avLst>
              <a:gd name="adj1" fmla="val -41589"/>
              <a:gd name="adj2" fmla="val -130987"/>
            </a:avLst>
          </a:prstGeom>
          <a:solidFill>
            <a:schemeClr val="lt1"/>
          </a:solidFill>
          <a:ln w="25400" cap="flat" cmpd="sng">
            <a:solidFill>
              <a:schemeClr val="accent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699" name="Shape 699" descr="http://www.prototypingtool.com/wp-content/uploads/2010/09/screensketcher.png"/>
          <p:cNvPicPr preferRelativeResize="0"/>
          <p:nvPr/>
        </p:nvPicPr>
        <p:blipFill rotWithShape="1">
          <a:blip r:embed="rId4">
            <a:alphaModFix/>
          </a:blip>
          <a:srcRect/>
          <a:stretch/>
        </p:blipFill>
        <p:spPr>
          <a:xfrm>
            <a:off x="3852513" y="4372546"/>
            <a:ext cx="1584226" cy="1079775"/>
          </a:xfrm>
          <a:prstGeom prst="rect">
            <a:avLst/>
          </a:prstGeom>
          <a:noFill/>
          <a:ln>
            <a:noFill/>
          </a:ln>
        </p:spPr>
      </p:pic>
      <p:pic>
        <p:nvPicPr>
          <p:cNvPr id="700" name="Shape 700" descr="http://www.csci.csusb.edu/dick/cs202/deployment.gif"/>
          <p:cNvPicPr preferRelativeResize="0"/>
          <p:nvPr/>
        </p:nvPicPr>
        <p:blipFill rotWithShape="1">
          <a:blip r:embed="rId5">
            <a:alphaModFix/>
          </a:blip>
          <a:srcRect/>
          <a:stretch/>
        </p:blipFill>
        <p:spPr>
          <a:xfrm>
            <a:off x="3999482" y="5626782"/>
            <a:ext cx="934886" cy="901718"/>
          </a:xfrm>
          <a:prstGeom prst="rect">
            <a:avLst/>
          </a:prstGeom>
          <a:noFill/>
          <a:ln>
            <a:noFill/>
          </a:ln>
        </p:spPr>
      </p:pic>
      <p:pic>
        <p:nvPicPr>
          <p:cNvPr id="701" name="Shape 701" descr="http://docs.plone.org/4/en/_images/uml-testcase1.png"/>
          <p:cNvPicPr preferRelativeResize="0"/>
          <p:nvPr/>
        </p:nvPicPr>
        <p:blipFill rotWithShape="1">
          <a:blip r:embed="rId6">
            <a:alphaModFix/>
          </a:blip>
          <a:srcRect/>
          <a:stretch/>
        </p:blipFill>
        <p:spPr>
          <a:xfrm>
            <a:off x="5150392" y="5560073"/>
            <a:ext cx="1878915" cy="968427"/>
          </a:xfrm>
          <a:prstGeom prst="rect">
            <a:avLst/>
          </a:prstGeom>
          <a:noFill/>
          <a:ln>
            <a:noFill/>
          </a:ln>
        </p:spPr>
      </p:pic>
      <p:sp>
        <p:nvSpPr>
          <p:cNvPr id="702" name="Shape 702"/>
          <p:cNvSpPr/>
          <p:nvPr/>
        </p:nvSpPr>
        <p:spPr>
          <a:xfrm>
            <a:off x="5150392" y="2780931"/>
            <a:ext cx="1373049" cy="1080120"/>
          </a:xfrm>
          <a:prstGeom prst="wedgeRectCallout">
            <a:avLst>
              <a:gd name="adj1" fmla="val -27084"/>
              <a:gd name="adj2" fmla="val -76833"/>
            </a:avLst>
          </a:prstGeom>
          <a:solidFill>
            <a:schemeClr val="lt1"/>
          </a:solidFill>
          <a:ln w="25400" cap="flat" cmpd="sng">
            <a:solidFill>
              <a:schemeClr val="accent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HTML</a:t>
            </a:r>
            <a:endParaRPr/>
          </a:p>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JS</a:t>
            </a:r>
            <a:endParaRPr/>
          </a:p>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CSS</a:t>
            </a:r>
            <a:endParaRPr/>
          </a:p>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App JEE</a:t>
            </a:r>
            <a:endParaRPr/>
          </a:p>
        </p:txBody>
      </p:sp>
      <p:sp>
        <p:nvSpPr>
          <p:cNvPr id="703" name="Shape 703"/>
          <p:cNvSpPr/>
          <p:nvPr/>
        </p:nvSpPr>
        <p:spPr>
          <a:xfrm>
            <a:off x="1681144" y="5089372"/>
            <a:ext cx="576064" cy="504056"/>
          </a:xfrm>
          <a:prstGeom prst="downArrow">
            <a:avLst>
              <a:gd name="adj1" fmla="val 50000"/>
              <a:gd name="adj2" fmla="val 50000"/>
            </a:avLst>
          </a:prstGeom>
          <a:gradFill>
            <a:gsLst>
              <a:gs pos="0">
                <a:srgbClr val="BDBDBD"/>
              </a:gs>
              <a:gs pos="35000">
                <a:srgbClr val="D0D0D0"/>
              </a:gs>
              <a:gs pos="100000">
                <a:srgbClr val="EDEDED"/>
              </a:gs>
            </a:gsLst>
            <a:lin ang="16200000" scaled="0"/>
          </a:gradFill>
          <a:ln w="9525" cap="flat" cmpd="sng">
            <a:solidFill>
              <a:srgbClr val="31313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04" name="Shape 704"/>
          <p:cNvSpPr/>
          <p:nvPr/>
        </p:nvSpPr>
        <p:spPr>
          <a:xfrm>
            <a:off x="7402716" y="3451998"/>
            <a:ext cx="1489764" cy="1265775"/>
          </a:xfrm>
          <a:prstGeom prst="wedgeRectCallout">
            <a:avLst>
              <a:gd name="adj1" fmla="val -46782"/>
              <a:gd name="adj2" fmla="val -100680"/>
            </a:avLst>
          </a:prstGeom>
          <a:solidFill>
            <a:schemeClr val="lt1"/>
          </a:solidFill>
          <a:ln w="25400" cap="flat" cmpd="sng">
            <a:solidFill>
              <a:srgbClr val="F79646"/>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Funcionales</a:t>
            </a:r>
            <a:endParaRPr/>
          </a:p>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Conductuales</a:t>
            </a:r>
            <a:endParaRPr/>
          </a:p>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Criterios de aceptación</a:t>
            </a:r>
            <a:endParaRPr/>
          </a:p>
        </p:txBody>
      </p:sp>
      <p:sp>
        <p:nvSpPr>
          <p:cNvPr id="705" name="Shape 705"/>
          <p:cNvSpPr/>
          <p:nvPr/>
        </p:nvSpPr>
        <p:spPr>
          <a:xfrm>
            <a:off x="168399" y="5197103"/>
            <a:ext cx="76174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Tareas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712" name="Shape 712"/>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Captura de historias de usuario</a:t>
            </a:r>
            <a:endParaRPr/>
          </a:p>
        </p:txBody>
      </p:sp>
      <p:sp>
        <p:nvSpPr>
          <p:cNvPr id="713" name="Shape 713"/>
          <p:cNvSpPr txBox="1"/>
          <p:nvPr/>
        </p:nvSpPr>
        <p:spPr>
          <a:xfrm>
            <a:off x="384313" y="1391478"/>
            <a:ext cx="4155947" cy="53245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Una historia de usuario representa una pequeña pieza de valor de negocio que un equipo puede entregar en una iteración.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 capturan a partir del diálogo con los usuarios en torno a la solución a crear.</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 partir de ellas se planifican las tareas necesarias para generar la solución.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Finalmente, se implementan.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El resultado será una pieza funcional de software completa.</a:t>
            </a:r>
            <a:endParaRPr/>
          </a:p>
        </p:txBody>
      </p:sp>
      <p:pic>
        <p:nvPicPr>
          <p:cNvPr id="714" name="Shape 714" descr="User Story flow phases"/>
          <p:cNvPicPr preferRelativeResize="0"/>
          <p:nvPr/>
        </p:nvPicPr>
        <p:blipFill rotWithShape="1">
          <a:blip r:embed="rId3">
            <a:alphaModFix/>
          </a:blip>
          <a:srcRect/>
          <a:stretch/>
        </p:blipFill>
        <p:spPr>
          <a:xfrm>
            <a:off x="4603741" y="2348210"/>
            <a:ext cx="4293765" cy="4393952"/>
          </a:xfrm>
          <a:prstGeom prst="rect">
            <a:avLst/>
          </a:prstGeom>
          <a:noFill/>
          <a:ln>
            <a:noFill/>
          </a:ln>
          <a:effectLst>
            <a:outerShdw blurRad="292100" dist="139700" dir="2700000" algn="tl" rotWithShape="0">
              <a:srgbClr val="333333">
                <a:alpha val="64705"/>
              </a:srgbClr>
            </a:outerShdw>
          </a:effectLst>
        </p:spPr>
      </p:pic>
      <p:sp>
        <p:nvSpPr>
          <p:cNvPr id="715" name="Shape 715"/>
          <p:cNvSpPr/>
          <p:nvPr/>
        </p:nvSpPr>
        <p:spPr>
          <a:xfrm>
            <a:off x="5724128" y="1082479"/>
            <a:ext cx="3173378" cy="1077218"/>
          </a:xfrm>
          <a:prstGeom prst="wedgeRectCallout">
            <a:avLst>
              <a:gd name="adj1" fmla="val -59845"/>
              <a:gd name="adj2" fmla="val -9042"/>
            </a:avLst>
          </a:prstGeom>
          <a:noFill/>
          <a:ln w="9525" cap="flat" cmpd="sng">
            <a:solidFill>
              <a:schemeClr val="accen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Como usuario me gustaría enviar un mensaje corto a otro usuario para actualizarlos sobre los detalles del proyecto.</a:t>
            </a:r>
            <a:endParaRPr/>
          </a:p>
        </p:txBody>
      </p:sp>
      <p:pic>
        <p:nvPicPr>
          <p:cNvPr id="716" name="Shape 716" descr="http://martin.elwin.com/blog/wp-content/uploads/2008/05/stick.png"/>
          <p:cNvPicPr preferRelativeResize="0"/>
          <p:nvPr/>
        </p:nvPicPr>
        <p:blipFill rotWithShape="1">
          <a:blip r:embed="rId4">
            <a:alphaModFix/>
          </a:blip>
          <a:srcRect/>
          <a:stretch/>
        </p:blipFill>
        <p:spPr>
          <a:xfrm>
            <a:off x="5076056" y="1386015"/>
            <a:ext cx="366685" cy="6505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723" name="Shape 723"/>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Como escribir buenas historias de usuario</a:t>
            </a:r>
            <a:endParaRPr/>
          </a:p>
        </p:txBody>
      </p:sp>
      <p:sp>
        <p:nvSpPr>
          <p:cNvPr id="724" name="Shape 724"/>
          <p:cNvSpPr txBox="1"/>
          <p:nvPr/>
        </p:nvSpPr>
        <p:spPr>
          <a:xfrm>
            <a:off x="384313" y="1391478"/>
            <a:ext cx="851311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Observa este video explicativo.</a:t>
            </a:r>
            <a:endParaRPr/>
          </a:p>
        </p:txBody>
      </p:sp>
      <p:sp>
        <p:nvSpPr>
          <p:cNvPr id="725" name="Shape 725"/>
          <p:cNvSpPr/>
          <p:nvPr/>
        </p:nvSpPr>
        <p:spPr>
          <a:xfrm>
            <a:off x="1814897" y="6136723"/>
            <a:ext cx="5530840" cy="30770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sng" strike="noStrike" cap="none" dirty="0">
                <a:solidFill>
                  <a:schemeClr val="hlink"/>
                </a:solidFill>
                <a:latin typeface="Arial"/>
                <a:ea typeface="Arial"/>
                <a:cs typeface="Arial"/>
                <a:sym typeface="Arial"/>
                <a:hlinkClick r:id="rId3"/>
              </a:rPr>
              <a:t>https://www.youtube.com/watch?v=tKSUokG3Y0w</a:t>
            </a:r>
            <a:endParaRPr sz="1400" b="0" i="0" u="none" strike="noStrike" cap="none" dirty="0">
              <a:solidFill>
                <a:srgbClr val="000000"/>
              </a:solidFill>
              <a:latin typeface="Arial"/>
              <a:ea typeface="Arial"/>
              <a:cs typeface="Arial"/>
              <a:sym typeface="Arial"/>
            </a:endParaRPr>
          </a:p>
        </p:txBody>
      </p:sp>
      <p:pic>
        <p:nvPicPr>
          <p:cNvPr id="726" name="Shape 726"/>
          <p:cNvPicPr preferRelativeResize="0"/>
          <p:nvPr/>
        </p:nvPicPr>
        <p:blipFill rotWithShape="1">
          <a:blip r:embed="rId4">
            <a:alphaModFix/>
          </a:blip>
          <a:srcRect/>
          <a:stretch/>
        </p:blipFill>
        <p:spPr>
          <a:xfrm>
            <a:off x="987179" y="1958547"/>
            <a:ext cx="7169642" cy="3856340"/>
          </a:xfrm>
          <a:prstGeom prst="rect">
            <a:avLst/>
          </a:prstGeom>
          <a:noFill/>
          <a:ln>
            <a:noFill/>
          </a:ln>
          <a:effectLst>
            <a:outerShdw blurRad="292100" dist="139700" dir="2700000" algn="tl" rotWithShape="0">
              <a:srgbClr val="333333">
                <a:alpha val="64705"/>
              </a:srgbClr>
            </a:outerShdw>
          </a:effectLst>
        </p:spPr>
      </p:pic>
      <p:grpSp>
        <p:nvGrpSpPr>
          <p:cNvPr id="727" name="Shape 727"/>
          <p:cNvGrpSpPr/>
          <p:nvPr/>
        </p:nvGrpSpPr>
        <p:grpSpPr>
          <a:xfrm>
            <a:off x="3708105" y="2930080"/>
            <a:ext cx="1511818" cy="1511818"/>
            <a:chOff x="3707904" y="2560544"/>
            <a:chExt cx="1512168" cy="1512168"/>
          </a:xfrm>
        </p:grpSpPr>
        <p:sp>
          <p:nvSpPr>
            <p:cNvPr id="728" name="Shape 728"/>
            <p:cNvSpPr/>
            <p:nvPr/>
          </p:nvSpPr>
          <p:spPr>
            <a:xfrm>
              <a:off x="3707904" y="2560544"/>
              <a:ext cx="1512168" cy="1512168"/>
            </a:xfrm>
            <a:prstGeom prst="ellipse">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9" name="Shape 729"/>
            <p:cNvSpPr/>
            <p:nvPr/>
          </p:nvSpPr>
          <p:spPr>
            <a:xfrm rot="5400000">
              <a:off x="4237845" y="2942784"/>
              <a:ext cx="785542" cy="677191"/>
            </a:xfrm>
            <a:prstGeom prst="triangle">
              <a:avLst>
                <a:gd name="adj" fmla="val 5000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Shape 1897"/>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2800" b="0">
                <a:solidFill>
                  <a:srgbClr val="000000"/>
                </a:solidFill>
                <a:latin typeface="Cardo"/>
                <a:ea typeface="Cardo"/>
                <a:cs typeface="Cardo"/>
                <a:sym typeface="Cardo"/>
              </a:rPr>
              <a:t>⟲ </a:t>
            </a:r>
            <a:r>
              <a:rPr lang="en-US" sz="3000" b="1" i="0" u="none" strike="noStrike" cap="none">
                <a:solidFill>
                  <a:schemeClr val="dk1"/>
                </a:solidFill>
                <a:latin typeface="Arial"/>
                <a:ea typeface="Arial"/>
                <a:cs typeface="Arial"/>
                <a:sym typeface="Arial"/>
              </a:rPr>
              <a:t>Reflexión</a:t>
            </a:r>
            <a:endParaRPr sz="3000" b="1" i="0" u="none" strike="noStrike" cap="none">
              <a:solidFill>
                <a:schemeClr val="dk1"/>
              </a:solidFill>
              <a:latin typeface="Arial"/>
              <a:ea typeface="Arial"/>
              <a:cs typeface="Arial"/>
              <a:sym typeface="Arial"/>
            </a:endParaRPr>
          </a:p>
        </p:txBody>
      </p:sp>
      <p:sp>
        <p:nvSpPr>
          <p:cNvPr id="1898" name="Shape 1898"/>
          <p:cNvSpPr txBox="1"/>
          <p:nvPr/>
        </p:nvSpPr>
        <p:spPr>
          <a:xfrm>
            <a:off x="537773" y="1176051"/>
            <a:ext cx="8068453" cy="425734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2400"/>
              <a:buFont typeface="Arial"/>
              <a:buChar char="•"/>
            </a:pPr>
            <a:r>
              <a:rPr lang="es-MX" sz="2400" b="0" i="0" u="none" strike="noStrike" cap="none" dirty="0">
                <a:solidFill>
                  <a:schemeClr val="dk1"/>
                </a:solidFill>
                <a:latin typeface="Arial"/>
                <a:ea typeface="Arial"/>
                <a:cs typeface="Arial"/>
                <a:sym typeface="Arial"/>
              </a:rPr>
              <a:t>¿Cuál es el propósito de escribir historias de usuario?</a:t>
            </a:r>
          </a:p>
          <a:p>
            <a:pPr marL="285750" marR="0" lvl="0" indent="-285750" algn="l" rtl="0">
              <a:lnSpc>
                <a:spcPct val="100000"/>
              </a:lnSpc>
              <a:spcBef>
                <a:spcPts val="0"/>
              </a:spcBef>
              <a:spcAft>
                <a:spcPts val="0"/>
              </a:spcAft>
              <a:buClr>
                <a:schemeClr val="dk1"/>
              </a:buClr>
              <a:buSzPts val="2400"/>
              <a:buFont typeface="Arial"/>
              <a:buChar char="•"/>
            </a:pPr>
            <a:endParaRPr lang="es-MX" sz="2400" dirty="0">
              <a:solidFill>
                <a:schemeClr val="dk1"/>
              </a:solidFill>
            </a:endParaRPr>
          </a:p>
          <a:p>
            <a:pPr marL="285750" lvl="0" indent="-285750">
              <a:buClr>
                <a:schemeClr val="dk1"/>
              </a:buClr>
              <a:buSzPts val="2400"/>
              <a:buFont typeface="Arial"/>
              <a:buChar char="•"/>
            </a:pPr>
            <a:r>
              <a:rPr lang="es-MX" sz="2400" dirty="0">
                <a:solidFill>
                  <a:schemeClr val="dk1"/>
                </a:solidFill>
              </a:rPr>
              <a:t>¿En que se deben de enfocar las historias?</a:t>
            </a:r>
          </a:p>
          <a:p>
            <a:pPr marL="285750" lvl="0" indent="-285750">
              <a:buClr>
                <a:schemeClr val="dk1"/>
              </a:buClr>
              <a:buSzPts val="2400"/>
              <a:buFont typeface="Arial"/>
              <a:buChar char="•"/>
            </a:pPr>
            <a:endParaRPr lang="es-MX" sz="2400" dirty="0">
              <a:solidFill>
                <a:schemeClr val="dk1"/>
              </a:solidFill>
            </a:endParaRPr>
          </a:p>
          <a:p>
            <a:pPr marL="285750" lvl="0" indent="-285750">
              <a:buClr>
                <a:schemeClr val="dk1"/>
              </a:buClr>
              <a:buSzPts val="2400"/>
              <a:buFont typeface="Arial"/>
              <a:buChar char="•"/>
            </a:pPr>
            <a:r>
              <a:rPr lang="es-MX" sz="2400" dirty="0">
                <a:solidFill>
                  <a:schemeClr val="dk1"/>
                </a:solidFill>
              </a:rPr>
              <a:t>Menciona </a:t>
            </a:r>
            <a:r>
              <a:rPr lang="es-MX" sz="2400" dirty="0" err="1">
                <a:solidFill>
                  <a:schemeClr val="dk1"/>
                </a:solidFill>
              </a:rPr>
              <a:t>tips</a:t>
            </a:r>
            <a:r>
              <a:rPr lang="es-MX" sz="2400" dirty="0">
                <a:solidFill>
                  <a:schemeClr val="dk1"/>
                </a:solidFill>
              </a:rPr>
              <a:t> para escribir buenas historias</a:t>
            </a:r>
          </a:p>
          <a:p>
            <a:pPr marL="285750" lvl="0" indent="-285750">
              <a:buClr>
                <a:schemeClr val="dk1"/>
              </a:buClr>
              <a:buSzPts val="2400"/>
              <a:buFont typeface="Arial"/>
              <a:buChar char="•"/>
            </a:pPr>
            <a:endParaRPr lang="es-MX" sz="2400" dirty="0">
              <a:solidFill>
                <a:schemeClr val="dk1"/>
              </a:solidFill>
            </a:endParaRPr>
          </a:p>
          <a:p>
            <a:pPr marL="285750" lvl="0" indent="-285750">
              <a:buClr>
                <a:schemeClr val="dk1"/>
              </a:buClr>
              <a:buSzPts val="2400"/>
              <a:buFont typeface="Arial"/>
              <a:buChar char="•"/>
            </a:pPr>
            <a:r>
              <a:rPr lang="es-MX" sz="2400" dirty="0">
                <a:solidFill>
                  <a:schemeClr val="dk1"/>
                </a:solidFill>
              </a:rPr>
              <a:t>Menciona el </a:t>
            </a:r>
            <a:r>
              <a:rPr lang="es-MX" sz="2400" dirty="0" err="1">
                <a:solidFill>
                  <a:schemeClr val="dk1"/>
                </a:solidFill>
              </a:rPr>
              <a:t>template</a:t>
            </a:r>
            <a:r>
              <a:rPr lang="es-MX" sz="2400" dirty="0">
                <a:solidFill>
                  <a:schemeClr val="dk1"/>
                </a:solidFill>
              </a:rPr>
              <a:t> recomendado para escribir buenas historias.</a:t>
            </a:r>
          </a:p>
          <a:p>
            <a:pPr marL="285750" lvl="0" indent="-285750">
              <a:buClr>
                <a:schemeClr val="dk1"/>
              </a:buClr>
              <a:buSzPts val="2400"/>
              <a:buFont typeface="Arial"/>
              <a:buChar char="•"/>
            </a:pPr>
            <a:endParaRPr lang="es-MX" sz="2400" dirty="0">
              <a:solidFill>
                <a:schemeClr val="dk1"/>
              </a:solidFill>
            </a:endParaRPr>
          </a:p>
          <a:p>
            <a:pPr marL="285750" lvl="0" indent="-285750">
              <a:buClr>
                <a:schemeClr val="dk1"/>
              </a:buClr>
              <a:buSzPts val="2400"/>
              <a:buFont typeface="Arial"/>
              <a:buChar char="•"/>
            </a:pPr>
            <a:endParaRPr lang="es-MX" sz="2400" dirty="0">
              <a:solidFill>
                <a:schemeClr val="dk1"/>
              </a:solidFill>
            </a:endParaRPr>
          </a:p>
          <a:p>
            <a:pPr marL="285750" marR="0" lvl="0" indent="-285750" algn="l" rtl="0">
              <a:lnSpc>
                <a:spcPct val="100000"/>
              </a:lnSpc>
              <a:spcBef>
                <a:spcPts val="0"/>
              </a:spcBef>
              <a:spcAft>
                <a:spcPts val="0"/>
              </a:spcAft>
              <a:buClr>
                <a:schemeClr val="dk1"/>
              </a:buClr>
              <a:buSzPts val="2400"/>
              <a:buFont typeface="Arial"/>
              <a:buChar char="•"/>
            </a:pPr>
            <a:endParaRPr lang="es-MX"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endParaRPr lang="es-MX" sz="1400" b="0" i="0" u="none" strike="noStrike" cap="none" dirty="0">
              <a:solidFill>
                <a:srgbClr val="000000"/>
              </a:solidFill>
              <a:latin typeface="Arial"/>
              <a:ea typeface="Arial"/>
              <a:cs typeface="Arial"/>
              <a:sym typeface="Arial"/>
            </a:endParaRPr>
          </a:p>
          <a:p>
            <a:pPr marL="285750" marR="0" lvl="0" indent="-133350" algn="l" rtl="0">
              <a:lnSpc>
                <a:spcPct val="100000"/>
              </a:lnSpc>
              <a:spcBef>
                <a:spcPts val="0"/>
              </a:spcBef>
              <a:spcAft>
                <a:spcPts val="0"/>
              </a:spcAft>
              <a:buClr>
                <a:schemeClr val="dk1"/>
              </a:buClr>
              <a:buSzPts val="2400"/>
              <a:buFont typeface="Arial"/>
              <a:buNone/>
            </a:pPr>
            <a:endParaRPr lang="es-MX"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9451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479197" y="150926"/>
            <a:ext cx="8068454" cy="101580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Gestión del software y de los proyectos de desarrollo</a:t>
            </a:r>
            <a:endParaRPr sz="3000" b="1" i="0" u="none" strike="noStrike" cap="none">
              <a:solidFill>
                <a:schemeClr val="lt1"/>
              </a:solidFill>
              <a:latin typeface="Arial"/>
              <a:ea typeface="Arial"/>
              <a:cs typeface="Arial"/>
              <a:sym typeface="Arial"/>
            </a:endParaRPr>
          </a:p>
        </p:txBody>
      </p:sp>
      <p:sp>
        <p:nvSpPr>
          <p:cNvPr id="500" name="Shape 500"/>
          <p:cNvSpPr txBox="1"/>
          <p:nvPr/>
        </p:nvSpPr>
        <p:spPr>
          <a:xfrm>
            <a:off x="957317" y="5573631"/>
            <a:ext cx="3200400" cy="369300"/>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Habilidad de comportamiento</a:t>
            </a:r>
            <a:endParaRPr sz="1800" b="0" i="0" u="none" strike="noStrike" cap="none">
              <a:solidFill>
                <a:schemeClr val="lt1"/>
              </a:solidFill>
              <a:latin typeface="Arial"/>
              <a:ea typeface="Arial"/>
              <a:cs typeface="Arial"/>
              <a:sym typeface="Arial"/>
            </a:endParaRPr>
          </a:p>
        </p:txBody>
      </p:sp>
      <p:sp>
        <p:nvSpPr>
          <p:cNvPr id="501" name="Shape 501"/>
          <p:cNvSpPr txBox="1"/>
          <p:nvPr/>
        </p:nvSpPr>
        <p:spPr>
          <a:xfrm>
            <a:off x="4792825" y="5573631"/>
            <a:ext cx="3200400" cy="369300"/>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Mentalidad</a:t>
            </a:r>
            <a:endParaRPr sz="1800" b="0" i="0" u="none" strike="noStrike" cap="none">
              <a:solidFill>
                <a:schemeClr val="lt1"/>
              </a:solidFill>
              <a:latin typeface="Arial"/>
              <a:ea typeface="Arial"/>
              <a:cs typeface="Arial"/>
              <a:sym typeface="Arial"/>
            </a:endParaRPr>
          </a:p>
        </p:txBody>
      </p:sp>
      <p:sp>
        <p:nvSpPr>
          <p:cNvPr id="502" name="Shape 502"/>
          <p:cNvSpPr txBox="1"/>
          <p:nvPr/>
        </p:nvSpPr>
        <p:spPr>
          <a:xfrm>
            <a:off x="479198" y="1169489"/>
            <a:ext cx="8068453" cy="369332"/>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Objetivos</a:t>
            </a:r>
            <a:endParaRPr sz="1800" b="0" i="0" u="none" strike="noStrike" cap="none">
              <a:solidFill>
                <a:schemeClr val="lt1"/>
              </a:solidFill>
              <a:latin typeface="Arial"/>
              <a:ea typeface="Arial"/>
              <a:cs typeface="Arial"/>
              <a:sym typeface="Arial"/>
            </a:endParaRPr>
          </a:p>
        </p:txBody>
      </p:sp>
      <p:sp>
        <p:nvSpPr>
          <p:cNvPr id="503" name="Shape 503"/>
          <p:cNvSpPr txBox="1"/>
          <p:nvPr/>
        </p:nvSpPr>
        <p:spPr>
          <a:xfrm>
            <a:off x="479200" y="1538825"/>
            <a:ext cx="8068500" cy="1199100"/>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i="0" u="none" strike="noStrike" cap="none">
                <a:solidFill>
                  <a:schemeClr val="lt1"/>
                </a:solidFill>
              </a:rPr>
              <a:t>Conocer los diferentes ciclos de vida de los proyectos de software.</a:t>
            </a:r>
            <a:endParaRPr sz="1800" i="0" u="none" strike="noStrike" cap="none">
              <a:solidFill>
                <a:schemeClr val="lt1"/>
              </a:solidFill>
            </a:endParaRPr>
          </a:p>
          <a:p>
            <a:pPr marL="285750" marR="0" lvl="0" indent="-285750" algn="l" rtl="0">
              <a:lnSpc>
                <a:spcPct val="100000"/>
              </a:lnSpc>
              <a:spcBef>
                <a:spcPts val="0"/>
              </a:spcBef>
              <a:spcAft>
                <a:spcPts val="0"/>
              </a:spcAft>
              <a:buClr>
                <a:schemeClr val="lt1"/>
              </a:buClr>
              <a:buSzPts val="1800"/>
              <a:buFont typeface="Arial"/>
              <a:buChar char="•"/>
            </a:pPr>
            <a:r>
              <a:rPr lang="en-US" sz="1800" i="0" u="none" strike="noStrike" cap="none">
                <a:solidFill>
                  <a:schemeClr val="lt1"/>
                </a:solidFill>
              </a:rPr>
              <a:t>Conocer la metodología XP para el desarrollo de software.</a:t>
            </a:r>
            <a:endParaRPr/>
          </a:p>
          <a:p>
            <a:pPr marL="285750" marR="0" lvl="0" indent="-285750" algn="l" rtl="0">
              <a:lnSpc>
                <a:spcPct val="100000"/>
              </a:lnSpc>
              <a:spcBef>
                <a:spcPts val="0"/>
              </a:spcBef>
              <a:spcAft>
                <a:spcPts val="0"/>
              </a:spcAft>
              <a:buClr>
                <a:schemeClr val="lt1"/>
              </a:buClr>
              <a:buSzPts val="1800"/>
              <a:buFont typeface="Arial"/>
              <a:buChar char="•"/>
            </a:pPr>
            <a:r>
              <a:rPr lang="en-US" sz="1800" i="0" u="none" strike="noStrike" cap="none">
                <a:solidFill>
                  <a:schemeClr val="lt1"/>
                </a:solidFill>
              </a:rPr>
              <a:t>Conocer la metodología TDD para el desarrollo de software.</a:t>
            </a:r>
            <a:endParaRPr/>
          </a:p>
          <a:p>
            <a:pPr marL="285750" marR="0" lvl="0" indent="-285750" algn="l" rtl="0">
              <a:lnSpc>
                <a:spcPct val="100000"/>
              </a:lnSpc>
              <a:spcBef>
                <a:spcPts val="0"/>
              </a:spcBef>
              <a:spcAft>
                <a:spcPts val="0"/>
              </a:spcAft>
              <a:buClr>
                <a:schemeClr val="lt1"/>
              </a:buClr>
              <a:buSzPts val="1800"/>
              <a:buFont typeface="Arial"/>
              <a:buChar char="•"/>
            </a:pPr>
            <a:r>
              <a:rPr lang="en-US" sz="1800" i="0" u="none" strike="noStrike" cap="none">
                <a:solidFill>
                  <a:schemeClr val="lt1"/>
                </a:solidFill>
              </a:rPr>
              <a:t>Conocer y aplicar la metodología SCRUM para el desarrollo de software</a:t>
            </a:r>
            <a:endParaRPr sz="1800" i="0" u="none" strike="noStrike" cap="none">
              <a:solidFill>
                <a:schemeClr val="lt1"/>
              </a:solidFill>
            </a:endParaRPr>
          </a:p>
        </p:txBody>
      </p:sp>
      <p:sp>
        <p:nvSpPr>
          <p:cNvPr id="504" name="Shape 504"/>
          <p:cNvSpPr txBox="1"/>
          <p:nvPr/>
        </p:nvSpPr>
        <p:spPr>
          <a:xfrm>
            <a:off x="479198" y="2812474"/>
            <a:ext cx="8068500" cy="369300"/>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Agenda</a:t>
            </a:r>
            <a:endParaRPr sz="1800" b="0" i="0" u="none" strike="noStrike" cap="none">
              <a:solidFill>
                <a:schemeClr val="lt1"/>
              </a:solidFill>
              <a:latin typeface="Arial"/>
              <a:ea typeface="Arial"/>
              <a:cs typeface="Arial"/>
              <a:sym typeface="Arial"/>
            </a:endParaRPr>
          </a:p>
        </p:txBody>
      </p:sp>
      <p:sp>
        <p:nvSpPr>
          <p:cNvPr id="505" name="Shape 505"/>
          <p:cNvSpPr txBox="1"/>
          <p:nvPr/>
        </p:nvSpPr>
        <p:spPr>
          <a:xfrm>
            <a:off x="479198" y="3180952"/>
            <a:ext cx="8068500" cy="2271300"/>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chemeClr val="lt1"/>
              </a:buClr>
              <a:buSzPts val="1800"/>
              <a:buFont typeface="Arial"/>
              <a:buAutoNum type="arabicPeriod"/>
            </a:pPr>
            <a:r>
              <a:rPr lang="en-US" sz="1800" i="0" u="none" strike="noStrike" cap="none">
                <a:solidFill>
                  <a:schemeClr val="lt1"/>
                </a:solidFill>
              </a:rPr>
              <a:t>Apertura – Gestión de los proyectos de desarrollo (10 minutos)</a:t>
            </a:r>
            <a:endParaRPr sz="1800" i="0" u="none" strike="noStrike" cap="none">
              <a:solidFill>
                <a:srgbClr val="000000"/>
              </a:solidFill>
            </a:endParaRPr>
          </a:p>
          <a:p>
            <a:pPr marL="457200" marR="0" lvl="0" indent="-457200" algn="l" rtl="0">
              <a:lnSpc>
                <a:spcPct val="100000"/>
              </a:lnSpc>
              <a:spcBef>
                <a:spcPts val="0"/>
              </a:spcBef>
              <a:spcAft>
                <a:spcPts val="0"/>
              </a:spcAft>
              <a:buClr>
                <a:schemeClr val="lt1"/>
              </a:buClr>
              <a:buSzPts val="1800"/>
              <a:buFont typeface="Arial"/>
              <a:buAutoNum type="arabicPeriod"/>
            </a:pPr>
            <a:r>
              <a:rPr lang="en-US" sz="1800" i="0" u="none" strike="noStrike" cap="none">
                <a:solidFill>
                  <a:schemeClr val="lt1"/>
                </a:solidFill>
              </a:rPr>
              <a:t>Contenido: Ciclo de vida de los proyectos de software (20 minutos)</a:t>
            </a:r>
            <a:endParaRPr sz="1800"/>
          </a:p>
          <a:p>
            <a:pPr marL="457200" marR="0" lvl="0" indent="-457200" algn="l" rtl="0">
              <a:lnSpc>
                <a:spcPct val="100000"/>
              </a:lnSpc>
              <a:spcBef>
                <a:spcPts val="0"/>
              </a:spcBef>
              <a:spcAft>
                <a:spcPts val="0"/>
              </a:spcAft>
              <a:buClr>
                <a:schemeClr val="lt1"/>
              </a:buClr>
              <a:buSzPts val="1800"/>
              <a:buFont typeface="Arial"/>
              <a:buAutoNum type="arabicPeriod"/>
            </a:pPr>
            <a:r>
              <a:rPr lang="en-US" sz="1800" i="0" u="none" strike="noStrike" cap="none">
                <a:solidFill>
                  <a:schemeClr val="lt1"/>
                </a:solidFill>
              </a:rPr>
              <a:t>Contenido: Gestión de proyectos centrado en el usuario (30 minutos)</a:t>
            </a:r>
            <a:endParaRPr sz="1800"/>
          </a:p>
          <a:p>
            <a:pPr marL="457200" marR="0" lvl="0" indent="-457200" algn="l" rtl="0">
              <a:lnSpc>
                <a:spcPct val="100000"/>
              </a:lnSpc>
              <a:spcBef>
                <a:spcPts val="0"/>
              </a:spcBef>
              <a:spcAft>
                <a:spcPts val="0"/>
              </a:spcAft>
              <a:buClr>
                <a:schemeClr val="lt1"/>
              </a:buClr>
              <a:buSzPts val="1800"/>
              <a:buFont typeface="Arial"/>
              <a:buAutoNum type="arabicPeriod"/>
            </a:pPr>
            <a:r>
              <a:rPr lang="en-US" sz="1800" i="0" u="none" strike="noStrike" cap="none">
                <a:solidFill>
                  <a:schemeClr val="lt1"/>
                </a:solidFill>
              </a:rPr>
              <a:t>Contenido: XP para el desarrollo de software (20 minutos)</a:t>
            </a:r>
            <a:endParaRPr sz="1800" i="0" u="none" strike="noStrike" cap="none">
              <a:solidFill>
                <a:srgbClr val="000000"/>
              </a:solidFill>
            </a:endParaRPr>
          </a:p>
          <a:p>
            <a:pPr marL="457200" marR="0" lvl="0" indent="-457200" algn="l" rtl="0">
              <a:lnSpc>
                <a:spcPct val="100000"/>
              </a:lnSpc>
              <a:spcBef>
                <a:spcPts val="0"/>
              </a:spcBef>
              <a:spcAft>
                <a:spcPts val="0"/>
              </a:spcAft>
              <a:buClr>
                <a:schemeClr val="lt1"/>
              </a:buClr>
              <a:buSzPts val="1800"/>
              <a:buFont typeface="Arial"/>
              <a:buAutoNum type="arabicPeriod"/>
            </a:pPr>
            <a:r>
              <a:rPr lang="en-US" sz="1800" i="0" u="none" strike="noStrike" cap="none">
                <a:solidFill>
                  <a:schemeClr val="lt1"/>
                </a:solidFill>
              </a:rPr>
              <a:t>Contenido: TDD para el desarrollo de software (30 minutos)</a:t>
            </a:r>
            <a:endParaRPr sz="1800"/>
          </a:p>
          <a:p>
            <a:pPr marL="457200" marR="0" lvl="0" indent="-457200" algn="l" rtl="0">
              <a:lnSpc>
                <a:spcPct val="100000"/>
              </a:lnSpc>
              <a:spcBef>
                <a:spcPts val="0"/>
              </a:spcBef>
              <a:spcAft>
                <a:spcPts val="0"/>
              </a:spcAft>
              <a:buClr>
                <a:schemeClr val="lt1"/>
              </a:buClr>
              <a:buSzPts val="1800"/>
              <a:buFont typeface="Arial"/>
              <a:buAutoNum type="arabicPeriod"/>
            </a:pPr>
            <a:r>
              <a:rPr lang="en-US" sz="1800" i="0" u="none" strike="noStrike" cap="none">
                <a:solidFill>
                  <a:schemeClr val="lt1"/>
                </a:solidFill>
              </a:rPr>
              <a:t>Contenido: Scrum para el desarrollo de software (30 minutos)</a:t>
            </a:r>
            <a:endParaRPr sz="1800" i="0" u="none" strike="noStrike" cap="none">
              <a:solidFill>
                <a:srgbClr val="000000"/>
              </a:solidFill>
            </a:endParaRPr>
          </a:p>
          <a:p>
            <a:pPr marL="457200" marR="0" lvl="0" indent="-457200" algn="l" rtl="0">
              <a:lnSpc>
                <a:spcPct val="100000"/>
              </a:lnSpc>
              <a:spcBef>
                <a:spcPts val="0"/>
              </a:spcBef>
              <a:spcAft>
                <a:spcPts val="0"/>
              </a:spcAft>
              <a:buClr>
                <a:schemeClr val="lt1"/>
              </a:buClr>
              <a:buSzPts val="1800"/>
              <a:buFont typeface="Arial"/>
              <a:buAutoNum type="arabicPeriod"/>
            </a:pPr>
            <a:r>
              <a:rPr lang="en-US" sz="1800" i="0" u="none" strike="noStrike" cap="none">
                <a:solidFill>
                  <a:schemeClr val="lt1"/>
                </a:solidFill>
              </a:rPr>
              <a:t>Práctica: Gestión de un Proyecto de desarrollo con SCRUM (95 minutos)</a:t>
            </a:r>
            <a:endParaRPr sz="1800" i="0" u="none" strike="noStrike" cap="none">
              <a:solidFill>
                <a:srgbClr val="000000"/>
              </a:solidFill>
            </a:endParaRPr>
          </a:p>
          <a:p>
            <a:pPr marL="457200" marR="0" lvl="0" indent="-457200" algn="l" rtl="0">
              <a:lnSpc>
                <a:spcPct val="100000"/>
              </a:lnSpc>
              <a:spcBef>
                <a:spcPts val="0"/>
              </a:spcBef>
              <a:spcAft>
                <a:spcPts val="0"/>
              </a:spcAft>
              <a:buClr>
                <a:schemeClr val="lt1"/>
              </a:buClr>
              <a:buSzPts val="1800"/>
              <a:buFont typeface="Arial"/>
              <a:buAutoNum type="arabicPeriod"/>
            </a:pPr>
            <a:r>
              <a:rPr lang="en-US" sz="1800" i="0" u="none" strike="noStrike" cap="none">
                <a:solidFill>
                  <a:schemeClr val="lt1"/>
                </a:solidFill>
              </a:rPr>
              <a:t>Cierre (10 minutos)</a:t>
            </a:r>
            <a:endParaRPr sz="1800" i="0" u="none" strike="noStrike" cap="none">
              <a:solidFill>
                <a:srgbClr val="000000"/>
              </a:solidFill>
            </a:endParaRPr>
          </a:p>
        </p:txBody>
      </p:sp>
      <p:sp>
        <p:nvSpPr>
          <p:cNvPr id="506" name="Shape 506"/>
          <p:cNvSpPr txBox="1"/>
          <p:nvPr/>
        </p:nvSpPr>
        <p:spPr>
          <a:xfrm>
            <a:off x="957317" y="5948490"/>
            <a:ext cx="3200400" cy="369300"/>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Trabajo en equipo</a:t>
            </a:r>
            <a:endParaRPr sz="1800" b="0" i="0" u="none" strike="noStrike" cap="none">
              <a:solidFill>
                <a:schemeClr val="lt1"/>
              </a:solidFill>
              <a:latin typeface="Arial"/>
              <a:ea typeface="Arial"/>
              <a:cs typeface="Arial"/>
              <a:sym typeface="Arial"/>
            </a:endParaRPr>
          </a:p>
        </p:txBody>
      </p:sp>
      <p:sp>
        <p:nvSpPr>
          <p:cNvPr id="507" name="Shape 507"/>
          <p:cNvSpPr txBox="1"/>
          <p:nvPr/>
        </p:nvSpPr>
        <p:spPr>
          <a:xfrm>
            <a:off x="4792825" y="5948490"/>
            <a:ext cx="3200400" cy="369300"/>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Mentalidad de </a:t>
            </a:r>
            <a:r>
              <a:rPr lang="en-US" sz="1800">
                <a:solidFill>
                  <a:schemeClr val="lt1"/>
                </a:solidFill>
              </a:rPr>
              <a:t>c</a:t>
            </a:r>
            <a:r>
              <a:rPr lang="en-US" sz="1800" b="0" i="0" u="none" strike="noStrike" cap="none">
                <a:solidFill>
                  <a:schemeClr val="lt1"/>
                </a:solidFill>
                <a:latin typeface="Arial"/>
                <a:ea typeface="Arial"/>
                <a:cs typeface="Arial"/>
                <a:sym typeface="Arial"/>
              </a:rPr>
              <a:t>recimiento</a:t>
            </a: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737" name="Shape 737"/>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De las historias a las tareas</a:t>
            </a:r>
            <a:endParaRPr/>
          </a:p>
        </p:txBody>
      </p:sp>
      <p:pic>
        <p:nvPicPr>
          <p:cNvPr id="738" name="Shape 738" descr="http://martin.elwin.com/blog/wp-content/uploads/2008/05/stick.png"/>
          <p:cNvPicPr preferRelativeResize="0"/>
          <p:nvPr/>
        </p:nvPicPr>
        <p:blipFill rotWithShape="1">
          <a:blip r:embed="rId3">
            <a:alphaModFix/>
          </a:blip>
          <a:srcRect/>
          <a:stretch/>
        </p:blipFill>
        <p:spPr>
          <a:xfrm>
            <a:off x="152983" y="1555428"/>
            <a:ext cx="366685" cy="650571"/>
          </a:xfrm>
          <a:prstGeom prst="rect">
            <a:avLst/>
          </a:prstGeom>
          <a:noFill/>
          <a:ln>
            <a:noFill/>
          </a:ln>
        </p:spPr>
      </p:pic>
      <p:cxnSp>
        <p:nvCxnSpPr>
          <p:cNvPr id="739" name="Shape 739"/>
          <p:cNvCxnSpPr/>
          <p:nvPr/>
        </p:nvCxnSpPr>
        <p:spPr>
          <a:xfrm>
            <a:off x="1115616" y="3572272"/>
            <a:ext cx="7344816" cy="0"/>
          </a:xfrm>
          <a:prstGeom prst="straightConnector1">
            <a:avLst/>
          </a:prstGeom>
          <a:noFill/>
          <a:ln w="9525" cap="flat" cmpd="sng">
            <a:solidFill>
              <a:srgbClr val="93CE0C"/>
            </a:solidFill>
            <a:prstDash val="solid"/>
            <a:round/>
            <a:headEnd type="none" w="med" len="med"/>
            <a:tailEnd type="none" w="med" len="med"/>
          </a:ln>
        </p:spPr>
      </p:cxnSp>
      <p:cxnSp>
        <p:nvCxnSpPr>
          <p:cNvPr id="740" name="Shape 740"/>
          <p:cNvCxnSpPr/>
          <p:nvPr/>
        </p:nvCxnSpPr>
        <p:spPr>
          <a:xfrm>
            <a:off x="2291681" y="3025829"/>
            <a:ext cx="0" cy="3572317"/>
          </a:xfrm>
          <a:prstGeom prst="straightConnector1">
            <a:avLst/>
          </a:prstGeom>
          <a:noFill/>
          <a:ln w="9525" cap="flat" cmpd="sng">
            <a:solidFill>
              <a:srgbClr val="93CE0C"/>
            </a:solidFill>
            <a:prstDash val="solid"/>
            <a:round/>
            <a:headEnd type="none" w="med" len="med"/>
            <a:tailEnd type="none" w="med" len="med"/>
          </a:ln>
        </p:spPr>
      </p:cxnSp>
      <p:cxnSp>
        <p:nvCxnSpPr>
          <p:cNvPr id="741" name="Shape 741"/>
          <p:cNvCxnSpPr/>
          <p:nvPr/>
        </p:nvCxnSpPr>
        <p:spPr>
          <a:xfrm>
            <a:off x="3608108" y="3025829"/>
            <a:ext cx="0" cy="3572317"/>
          </a:xfrm>
          <a:prstGeom prst="straightConnector1">
            <a:avLst/>
          </a:prstGeom>
          <a:noFill/>
          <a:ln w="9525" cap="flat" cmpd="sng">
            <a:solidFill>
              <a:srgbClr val="93CE0C"/>
            </a:solidFill>
            <a:prstDash val="solid"/>
            <a:round/>
            <a:headEnd type="none" w="med" len="med"/>
            <a:tailEnd type="none" w="med" len="med"/>
          </a:ln>
        </p:spPr>
      </p:cxnSp>
      <p:cxnSp>
        <p:nvCxnSpPr>
          <p:cNvPr id="742" name="Shape 742"/>
          <p:cNvCxnSpPr/>
          <p:nvPr/>
        </p:nvCxnSpPr>
        <p:spPr>
          <a:xfrm>
            <a:off x="5013499" y="3025829"/>
            <a:ext cx="0" cy="3572317"/>
          </a:xfrm>
          <a:prstGeom prst="straightConnector1">
            <a:avLst/>
          </a:prstGeom>
          <a:noFill/>
          <a:ln w="9525" cap="flat" cmpd="sng">
            <a:solidFill>
              <a:srgbClr val="93CE0C"/>
            </a:solidFill>
            <a:prstDash val="solid"/>
            <a:round/>
            <a:headEnd type="none" w="med" len="med"/>
            <a:tailEnd type="none" w="med" len="med"/>
          </a:ln>
        </p:spPr>
      </p:cxnSp>
      <p:cxnSp>
        <p:nvCxnSpPr>
          <p:cNvPr id="743" name="Shape 743"/>
          <p:cNvCxnSpPr/>
          <p:nvPr/>
        </p:nvCxnSpPr>
        <p:spPr>
          <a:xfrm>
            <a:off x="7452320" y="3025829"/>
            <a:ext cx="0" cy="3572317"/>
          </a:xfrm>
          <a:prstGeom prst="straightConnector1">
            <a:avLst/>
          </a:prstGeom>
          <a:noFill/>
          <a:ln w="9525" cap="flat" cmpd="sng">
            <a:solidFill>
              <a:srgbClr val="93CE0C"/>
            </a:solidFill>
            <a:prstDash val="solid"/>
            <a:round/>
            <a:headEnd type="none" w="med" len="med"/>
            <a:tailEnd type="none" w="med" len="med"/>
          </a:ln>
        </p:spPr>
      </p:cxnSp>
      <p:sp>
        <p:nvSpPr>
          <p:cNvPr id="744" name="Shape 744"/>
          <p:cNvSpPr/>
          <p:nvPr/>
        </p:nvSpPr>
        <p:spPr>
          <a:xfrm>
            <a:off x="1247484" y="3058924"/>
            <a:ext cx="70243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TODO</a:t>
            </a:r>
            <a:endParaRPr/>
          </a:p>
        </p:txBody>
      </p:sp>
      <p:sp>
        <p:nvSpPr>
          <p:cNvPr id="745" name="Shape 745"/>
          <p:cNvSpPr/>
          <p:nvPr/>
        </p:nvSpPr>
        <p:spPr>
          <a:xfrm>
            <a:off x="2594999" y="3058925"/>
            <a:ext cx="935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DOING</a:t>
            </a:r>
            <a:endParaRPr/>
          </a:p>
        </p:txBody>
      </p:sp>
      <p:sp>
        <p:nvSpPr>
          <p:cNvPr id="746" name="Shape 746"/>
          <p:cNvSpPr/>
          <p:nvPr/>
        </p:nvSpPr>
        <p:spPr>
          <a:xfrm>
            <a:off x="3858576" y="3058925"/>
            <a:ext cx="1118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TESTING</a:t>
            </a:r>
            <a:endParaRPr/>
          </a:p>
        </p:txBody>
      </p:sp>
      <p:sp>
        <p:nvSpPr>
          <p:cNvPr id="747" name="Shape 747"/>
          <p:cNvSpPr/>
          <p:nvPr/>
        </p:nvSpPr>
        <p:spPr>
          <a:xfrm>
            <a:off x="5263949" y="3058925"/>
            <a:ext cx="1921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TO PRODUCTION</a:t>
            </a:r>
            <a:endParaRPr/>
          </a:p>
        </p:txBody>
      </p:sp>
      <p:sp>
        <p:nvSpPr>
          <p:cNvPr id="748" name="Shape 748"/>
          <p:cNvSpPr/>
          <p:nvPr/>
        </p:nvSpPr>
        <p:spPr>
          <a:xfrm>
            <a:off x="5780306" y="3704196"/>
            <a:ext cx="935212" cy="541006"/>
          </a:xfrm>
          <a:prstGeom prst="rect">
            <a:avLst/>
          </a:prstGeom>
          <a:solidFill>
            <a:srgbClr val="D8D8D8"/>
          </a:solidFill>
          <a:ln w="25400" cap="flat" cmpd="sng">
            <a:solidFill>
              <a:srgbClr val="6D970D"/>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Diseñar sistemas</a:t>
            </a:r>
            <a:endParaRPr/>
          </a:p>
        </p:txBody>
      </p:sp>
      <p:sp>
        <p:nvSpPr>
          <p:cNvPr id="749" name="Shape 749"/>
          <p:cNvSpPr/>
          <p:nvPr/>
        </p:nvSpPr>
        <p:spPr>
          <a:xfrm>
            <a:off x="2519315" y="4322127"/>
            <a:ext cx="935212" cy="541006"/>
          </a:xfrm>
          <a:prstGeom prst="rect">
            <a:avLst/>
          </a:prstGeom>
          <a:solidFill>
            <a:srgbClr val="D8D8D8"/>
          </a:solidFill>
          <a:ln w="25400" cap="flat" cmpd="sng">
            <a:solidFill>
              <a:srgbClr val="6D970D"/>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Diseñar interfaz</a:t>
            </a:r>
            <a:endParaRPr/>
          </a:p>
        </p:txBody>
      </p:sp>
      <p:sp>
        <p:nvSpPr>
          <p:cNvPr id="750" name="Shape 750"/>
          <p:cNvSpPr/>
          <p:nvPr/>
        </p:nvSpPr>
        <p:spPr>
          <a:xfrm>
            <a:off x="2526771" y="4955683"/>
            <a:ext cx="935212" cy="722511"/>
          </a:xfrm>
          <a:prstGeom prst="rect">
            <a:avLst/>
          </a:prstGeom>
          <a:solidFill>
            <a:srgbClr val="D8D8D8"/>
          </a:solidFill>
          <a:ln w="25400" cap="flat" cmpd="sng">
            <a:solidFill>
              <a:srgbClr val="6D970D"/>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Diseñar orgánico + Tests</a:t>
            </a:r>
            <a:endParaRPr sz="1200" b="0" i="0" u="none" strike="noStrike" cap="none">
              <a:solidFill>
                <a:schemeClr val="dk1"/>
              </a:solidFill>
              <a:latin typeface="Arial"/>
              <a:ea typeface="Arial"/>
              <a:cs typeface="Arial"/>
              <a:sym typeface="Arial"/>
            </a:endParaRPr>
          </a:p>
        </p:txBody>
      </p:sp>
      <p:sp>
        <p:nvSpPr>
          <p:cNvPr id="751" name="Shape 751"/>
          <p:cNvSpPr/>
          <p:nvPr/>
        </p:nvSpPr>
        <p:spPr>
          <a:xfrm>
            <a:off x="393921" y="5316939"/>
            <a:ext cx="772903" cy="541006"/>
          </a:xfrm>
          <a:prstGeom prst="rect">
            <a:avLst/>
          </a:prstGeom>
          <a:solidFill>
            <a:srgbClr val="CCFF66"/>
          </a:solidFill>
          <a:ln w="25400" cap="flat" cmpd="sng">
            <a:solidFill>
              <a:srgbClr val="6D970D"/>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Generar HTML</a:t>
            </a:r>
            <a:endParaRPr/>
          </a:p>
        </p:txBody>
      </p:sp>
      <p:sp>
        <p:nvSpPr>
          <p:cNvPr id="752" name="Shape 752"/>
          <p:cNvSpPr/>
          <p:nvPr/>
        </p:nvSpPr>
        <p:spPr>
          <a:xfrm>
            <a:off x="393921" y="5928088"/>
            <a:ext cx="772903" cy="541006"/>
          </a:xfrm>
          <a:prstGeom prst="rect">
            <a:avLst/>
          </a:prstGeom>
          <a:solidFill>
            <a:srgbClr val="CCFF66"/>
          </a:solidFill>
          <a:ln w="25400" cap="flat" cmpd="sng">
            <a:solidFill>
              <a:srgbClr val="6D970D"/>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Generar clases</a:t>
            </a:r>
            <a:endParaRPr/>
          </a:p>
        </p:txBody>
      </p:sp>
      <p:sp>
        <p:nvSpPr>
          <p:cNvPr id="753" name="Shape 753"/>
          <p:cNvSpPr/>
          <p:nvPr/>
        </p:nvSpPr>
        <p:spPr>
          <a:xfrm>
            <a:off x="1277660" y="5560781"/>
            <a:ext cx="772903" cy="541006"/>
          </a:xfrm>
          <a:prstGeom prst="rect">
            <a:avLst/>
          </a:prstGeom>
          <a:solidFill>
            <a:srgbClr val="92D050"/>
          </a:solidFill>
          <a:ln w="25400" cap="flat" cmpd="sng">
            <a:solidFill>
              <a:srgbClr val="6D970D"/>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Generar Tests</a:t>
            </a:r>
            <a:endParaRPr sz="1200" b="0" i="0" u="none" strike="noStrike" cap="none">
              <a:solidFill>
                <a:schemeClr val="dk1"/>
              </a:solidFill>
              <a:latin typeface="Arial"/>
              <a:ea typeface="Arial"/>
              <a:cs typeface="Arial"/>
              <a:sym typeface="Arial"/>
            </a:endParaRPr>
          </a:p>
        </p:txBody>
      </p:sp>
      <p:pic>
        <p:nvPicPr>
          <p:cNvPr id="754" name="Shape 754"/>
          <p:cNvPicPr preferRelativeResize="0"/>
          <p:nvPr/>
        </p:nvPicPr>
        <p:blipFill rotWithShape="1">
          <a:blip r:embed="rId4">
            <a:alphaModFix/>
          </a:blip>
          <a:srcRect/>
          <a:stretch/>
        </p:blipFill>
        <p:spPr>
          <a:xfrm>
            <a:off x="513890" y="1125538"/>
            <a:ext cx="2761966" cy="1064569"/>
          </a:xfrm>
          <a:prstGeom prst="rect">
            <a:avLst/>
          </a:prstGeom>
          <a:noFill/>
          <a:ln>
            <a:noFill/>
          </a:ln>
        </p:spPr>
      </p:pic>
      <p:sp>
        <p:nvSpPr>
          <p:cNvPr id="755" name="Shape 755"/>
          <p:cNvSpPr/>
          <p:nvPr/>
        </p:nvSpPr>
        <p:spPr>
          <a:xfrm>
            <a:off x="1715617" y="2297574"/>
            <a:ext cx="576064" cy="504056"/>
          </a:xfrm>
          <a:prstGeom prst="downArrow">
            <a:avLst>
              <a:gd name="adj1" fmla="val 50000"/>
              <a:gd name="adj2" fmla="val 50000"/>
            </a:avLst>
          </a:prstGeom>
          <a:gradFill>
            <a:gsLst>
              <a:gs pos="0">
                <a:srgbClr val="BDBDBD"/>
              </a:gs>
              <a:gs pos="35000">
                <a:srgbClr val="D0D0D0"/>
              </a:gs>
              <a:gs pos="100000">
                <a:srgbClr val="EDEDED"/>
              </a:gs>
            </a:gsLst>
            <a:lin ang="16200000" scaled="0"/>
          </a:gradFill>
          <a:ln w="9525" cap="flat" cmpd="sng">
            <a:solidFill>
              <a:srgbClr val="31313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56" name="Shape 756"/>
          <p:cNvSpPr/>
          <p:nvPr/>
        </p:nvSpPr>
        <p:spPr>
          <a:xfrm>
            <a:off x="7596321" y="3058925"/>
            <a:ext cx="935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DONE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Shape 763"/>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764" name="Shape 764"/>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Análisis</a:t>
            </a:r>
            <a:endParaRPr/>
          </a:p>
        </p:txBody>
      </p:sp>
      <p:sp>
        <p:nvSpPr>
          <p:cNvPr id="765" name="Shape 765"/>
          <p:cNvSpPr txBox="1"/>
          <p:nvPr/>
        </p:nvSpPr>
        <p:spPr>
          <a:xfrm>
            <a:off x="384313" y="1391478"/>
            <a:ext cx="8513111"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Las historias (o en su defecto requerimientos de alto nivel) se deben analizar para decidir cómo será la estrategia de solución. A partir de ellos se generan requerimientos detallados.</a:t>
            </a:r>
            <a:endParaRPr/>
          </a:p>
        </p:txBody>
      </p:sp>
      <p:grpSp>
        <p:nvGrpSpPr>
          <p:cNvPr id="766" name="Shape 766"/>
          <p:cNvGrpSpPr/>
          <p:nvPr/>
        </p:nvGrpSpPr>
        <p:grpSpPr>
          <a:xfrm>
            <a:off x="347772" y="3135582"/>
            <a:ext cx="8448454" cy="2596973"/>
            <a:chOff x="4206" y="281852"/>
            <a:chExt cx="8448454" cy="2596973"/>
          </a:xfrm>
        </p:grpSpPr>
        <p:sp>
          <p:nvSpPr>
            <p:cNvPr id="767" name="Shape 767"/>
            <p:cNvSpPr/>
            <p:nvPr/>
          </p:nvSpPr>
          <p:spPr>
            <a:xfrm>
              <a:off x="4206" y="289525"/>
              <a:ext cx="1912457" cy="691200"/>
            </a:xfrm>
            <a:prstGeom prst="roundRect">
              <a:avLst>
                <a:gd name="adj" fmla="val 10000"/>
              </a:avLst>
            </a:prstGeom>
            <a:solidFill>
              <a:schemeClr val="accent2"/>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8" name="Shape 768"/>
            <p:cNvSpPr txBox="1"/>
            <p:nvPr/>
          </p:nvSpPr>
          <p:spPr>
            <a:xfrm>
              <a:off x="4206" y="289525"/>
              <a:ext cx="1912457" cy="460800"/>
            </a:xfrm>
            <a:prstGeom prst="rect">
              <a:avLst/>
            </a:prstGeom>
            <a:noFill/>
            <a:ln>
              <a:noFill/>
            </a:ln>
          </p:spPr>
          <p:txBody>
            <a:bodyPr spcFirstLastPara="1" wrap="square" lIns="113775" tIns="113775" rIns="113775"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Entrada</a:t>
              </a:r>
              <a:endParaRPr sz="1600" b="0" i="0" u="none" strike="noStrike" cap="none">
                <a:solidFill>
                  <a:schemeClr val="lt1"/>
                </a:solidFill>
                <a:latin typeface="Arial"/>
                <a:ea typeface="Arial"/>
                <a:cs typeface="Arial"/>
                <a:sym typeface="Arial"/>
              </a:endParaRPr>
            </a:p>
          </p:txBody>
        </p:sp>
        <p:sp>
          <p:nvSpPr>
            <p:cNvPr id="769" name="Shape 769"/>
            <p:cNvSpPr/>
            <p:nvPr/>
          </p:nvSpPr>
          <p:spPr>
            <a:xfrm>
              <a:off x="395914" y="750325"/>
              <a:ext cx="1912457" cy="2128500"/>
            </a:xfrm>
            <a:prstGeom prst="roundRect">
              <a:avLst>
                <a:gd name="adj" fmla="val 10000"/>
              </a:avLst>
            </a:prstGeom>
            <a:solidFill>
              <a:schemeClr val="lt1">
                <a:alpha val="89803"/>
              </a:schemeClr>
            </a:solidFill>
            <a:ln w="25400" cap="flat" cmpd="sng">
              <a:solidFill>
                <a:schemeClr val="accent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0" name="Shape 770"/>
            <p:cNvSpPr txBox="1"/>
            <p:nvPr/>
          </p:nvSpPr>
          <p:spPr>
            <a:xfrm>
              <a:off x="451928" y="806339"/>
              <a:ext cx="1800429" cy="2016472"/>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Conocimiento del dominio de la aplicación, actividades de los usuarios, mercado, etc.</a:t>
              </a:r>
              <a:endParaRPr sz="1600" b="0" i="0" u="none" strike="noStrike" cap="none">
                <a:solidFill>
                  <a:srgbClr val="000000"/>
                </a:solidFill>
                <a:latin typeface="Arial"/>
                <a:ea typeface="Arial"/>
                <a:cs typeface="Arial"/>
                <a:sym typeface="Arial"/>
              </a:endParaRPr>
            </a:p>
          </p:txBody>
        </p:sp>
        <p:sp>
          <p:nvSpPr>
            <p:cNvPr id="771" name="Shape 771"/>
            <p:cNvSpPr/>
            <p:nvPr/>
          </p:nvSpPr>
          <p:spPr>
            <a:xfrm>
              <a:off x="2206585" y="281852"/>
              <a:ext cx="614634" cy="476146"/>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2" name="Shape 772"/>
            <p:cNvSpPr txBox="1"/>
            <p:nvPr/>
          </p:nvSpPr>
          <p:spPr>
            <a:xfrm>
              <a:off x="2206585" y="377081"/>
              <a:ext cx="471790" cy="28568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Monda"/>
                <a:ea typeface="Monda"/>
                <a:cs typeface="Monda"/>
                <a:sym typeface="Monda"/>
              </a:endParaRPr>
            </a:p>
          </p:txBody>
        </p:sp>
        <p:sp>
          <p:nvSpPr>
            <p:cNvPr id="773" name="Shape 773"/>
            <p:cNvSpPr/>
            <p:nvPr/>
          </p:nvSpPr>
          <p:spPr>
            <a:xfrm>
              <a:off x="3076350" y="289525"/>
              <a:ext cx="1912457" cy="691200"/>
            </a:xfrm>
            <a:prstGeom prst="roundRect">
              <a:avLst>
                <a:gd name="adj" fmla="val 10000"/>
              </a:avLst>
            </a:prstGeom>
            <a:solidFill>
              <a:schemeClr val="accent3"/>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4" name="Shape 774"/>
            <p:cNvSpPr txBox="1"/>
            <p:nvPr/>
          </p:nvSpPr>
          <p:spPr>
            <a:xfrm>
              <a:off x="3076350" y="289525"/>
              <a:ext cx="1912457" cy="460800"/>
            </a:xfrm>
            <a:prstGeom prst="rect">
              <a:avLst/>
            </a:prstGeom>
            <a:noFill/>
            <a:ln>
              <a:noFill/>
            </a:ln>
          </p:spPr>
          <p:txBody>
            <a:bodyPr spcFirstLastPara="1" wrap="square" lIns="113775" tIns="113775" rIns="113775"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Actividades</a:t>
              </a:r>
              <a:endParaRPr sz="1600" b="0" i="0" u="none" strike="noStrike" cap="none">
                <a:solidFill>
                  <a:schemeClr val="lt1"/>
                </a:solidFill>
                <a:latin typeface="Arial"/>
                <a:ea typeface="Arial"/>
                <a:cs typeface="Arial"/>
                <a:sym typeface="Arial"/>
              </a:endParaRPr>
            </a:p>
          </p:txBody>
        </p:sp>
        <p:sp>
          <p:nvSpPr>
            <p:cNvPr id="775" name="Shape 775"/>
            <p:cNvSpPr/>
            <p:nvPr/>
          </p:nvSpPr>
          <p:spPr>
            <a:xfrm>
              <a:off x="3468059" y="750325"/>
              <a:ext cx="1912457" cy="2128500"/>
            </a:xfrm>
            <a:prstGeom prst="roundRect">
              <a:avLst>
                <a:gd name="adj" fmla="val 10000"/>
              </a:avLst>
            </a:prstGeom>
            <a:solidFill>
              <a:schemeClr val="lt1">
                <a:alpha val="89803"/>
              </a:schemeClr>
            </a:solidFill>
            <a:ln w="25400" cap="flat" cmpd="sng">
              <a:solidFill>
                <a:schemeClr val="accent3"/>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6" name="Shape 776"/>
            <p:cNvSpPr txBox="1"/>
            <p:nvPr/>
          </p:nvSpPr>
          <p:spPr>
            <a:xfrm>
              <a:off x="3524073" y="806339"/>
              <a:ext cx="1800429" cy="2016472"/>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Identificar las necesidades del usuario</a:t>
              </a:r>
              <a:endParaRPr sz="1600" b="0" i="0" u="none" strike="noStrike" cap="none">
                <a:solidFill>
                  <a:srgbClr val="000000"/>
                </a:solidFill>
                <a:latin typeface="Arial"/>
                <a:ea typeface="Arial"/>
                <a:cs typeface="Arial"/>
                <a:sym typeface="Arial"/>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Análisis de viabilidad</a:t>
              </a:r>
              <a:endParaRPr sz="1600" b="0" i="0" u="none" strike="noStrike" cap="none">
                <a:solidFill>
                  <a:srgbClr val="000000"/>
                </a:solidFill>
                <a:latin typeface="Arial"/>
                <a:ea typeface="Arial"/>
                <a:cs typeface="Arial"/>
                <a:sym typeface="Arial"/>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Determinar los requerimientos de la aplicación</a:t>
              </a:r>
              <a:endParaRPr sz="1600" b="0" i="0" u="none" strike="noStrike" cap="none">
                <a:solidFill>
                  <a:srgbClr val="000000"/>
                </a:solidFill>
                <a:latin typeface="Arial"/>
                <a:ea typeface="Arial"/>
                <a:cs typeface="Arial"/>
                <a:sym typeface="Arial"/>
              </a:endParaRPr>
            </a:p>
          </p:txBody>
        </p:sp>
        <p:sp>
          <p:nvSpPr>
            <p:cNvPr id="777" name="Shape 777"/>
            <p:cNvSpPr/>
            <p:nvPr/>
          </p:nvSpPr>
          <p:spPr>
            <a:xfrm>
              <a:off x="5278730" y="281852"/>
              <a:ext cx="614634" cy="476146"/>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8" name="Shape 778"/>
            <p:cNvSpPr txBox="1"/>
            <p:nvPr/>
          </p:nvSpPr>
          <p:spPr>
            <a:xfrm>
              <a:off x="5278730" y="377081"/>
              <a:ext cx="471790" cy="28568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Monda"/>
                <a:ea typeface="Monda"/>
                <a:cs typeface="Monda"/>
                <a:sym typeface="Monda"/>
              </a:endParaRPr>
            </a:p>
          </p:txBody>
        </p:sp>
        <p:sp>
          <p:nvSpPr>
            <p:cNvPr id="779" name="Shape 779"/>
            <p:cNvSpPr/>
            <p:nvPr/>
          </p:nvSpPr>
          <p:spPr>
            <a:xfrm>
              <a:off x="6148495" y="289525"/>
              <a:ext cx="1912457" cy="691200"/>
            </a:xfrm>
            <a:prstGeom prst="roundRect">
              <a:avLst>
                <a:gd name="adj" fmla="val 10000"/>
              </a:avLst>
            </a:prstGeom>
            <a:solidFill>
              <a:schemeClr val="accent4"/>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0" name="Shape 780"/>
            <p:cNvSpPr txBox="1"/>
            <p:nvPr/>
          </p:nvSpPr>
          <p:spPr>
            <a:xfrm>
              <a:off x="6148495" y="289525"/>
              <a:ext cx="1912457" cy="460800"/>
            </a:xfrm>
            <a:prstGeom prst="rect">
              <a:avLst/>
            </a:prstGeom>
            <a:noFill/>
            <a:ln>
              <a:noFill/>
            </a:ln>
          </p:spPr>
          <p:txBody>
            <a:bodyPr spcFirstLastPara="1" wrap="square" lIns="113775" tIns="113775" rIns="113775"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Salida</a:t>
              </a:r>
              <a:endParaRPr sz="1600" b="0" i="0" u="none" strike="noStrike" cap="none">
                <a:solidFill>
                  <a:schemeClr val="lt1"/>
                </a:solidFill>
                <a:latin typeface="Arial"/>
                <a:ea typeface="Arial"/>
                <a:cs typeface="Arial"/>
                <a:sym typeface="Arial"/>
              </a:endParaRPr>
            </a:p>
          </p:txBody>
        </p:sp>
        <p:sp>
          <p:nvSpPr>
            <p:cNvPr id="781" name="Shape 781"/>
            <p:cNvSpPr/>
            <p:nvPr/>
          </p:nvSpPr>
          <p:spPr>
            <a:xfrm>
              <a:off x="6540203" y="750325"/>
              <a:ext cx="1912457" cy="2128500"/>
            </a:xfrm>
            <a:prstGeom prst="roundRect">
              <a:avLst>
                <a:gd name="adj" fmla="val 10000"/>
              </a:avLst>
            </a:prstGeom>
            <a:solidFill>
              <a:schemeClr val="lt1">
                <a:alpha val="89803"/>
              </a:schemeClr>
            </a:solidFill>
            <a:ln w="25400" cap="flat" cmpd="sng">
              <a:solidFill>
                <a:schemeClr val="accent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2" name="Shape 782"/>
            <p:cNvSpPr txBox="1"/>
            <p:nvPr/>
          </p:nvSpPr>
          <p:spPr>
            <a:xfrm>
              <a:off x="6596217" y="806339"/>
              <a:ext cx="1800429" cy="2016472"/>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Documento de requerimientos del software</a:t>
              </a:r>
              <a:endParaRPr sz="1600" b="0" i="0" u="none" strike="noStrike" cap="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789" name="Shape 789"/>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Diseño</a:t>
            </a:r>
            <a:endParaRPr/>
          </a:p>
        </p:txBody>
      </p:sp>
      <p:sp>
        <p:nvSpPr>
          <p:cNvPr id="790" name="Shape 790"/>
          <p:cNvSpPr txBox="1"/>
          <p:nvPr/>
        </p:nvSpPr>
        <p:spPr>
          <a:xfrm>
            <a:off x="384313" y="1391478"/>
            <a:ext cx="8513111"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 </a:t>
            </a:r>
            <a:r>
              <a:rPr lang="en-US" sz="2000" b="0" i="0" u="none" strike="noStrike" cap="none">
                <a:solidFill>
                  <a:srgbClr val="000000"/>
                </a:solidFill>
                <a:latin typeface="Arial"/>
                <a:ea typeface="Arial"/>
                <a:cs typeface="Arial"/>
                <a:sym typeface="Arial"/>
              </a:rPr>
              <a:t>partir del análisis, los requerimientos en detalle y las decisiones de sobre la estrategia de desarrollo se define el diseño de los distintos elementos del proyecto</a:t>
            </a:r>
            <a:endParaRPr/>
          </a:p>
        </p:txBody>
      </p:sp>
      <p:grpSp>
        <p:nvGrpSpPr>
          <p:cNvPr id="791" name="Shape 791"/>
          <p:cNvGrpSpPr/>
          <p:nvPr/>
        </p:nvGrpSpPr>
        <p:grpSpPr>
          <a:xfrm>
            <a:off x="461293" y="2615042"/>
            <a:ext cx="8221412" cy="3860475"/>
            <a:chOff x="4093" y="193360"/>
            <a:chExt cx="8221412" cy="3860475"/>
          </a:xfrm>
        </p:grpSpPr>
        <p:sp>
          <p:nvSpPr>
            <p:cNvPr id="792" name="Shape 792"/>
            <p:cNvSpPr/>
            <p:nvPr/>
          </p:nvSpPr>
          <p:spPr>
            <a:xfrm>
              <a:off x="4093" y="194636"/>
              <a:ext cx="1861062" cy="691200"/>
            </a:xfrm>
            <a:prstGeom prst="roundRect">
              <a:avLst>
                <a:gd name="adj" fmla="val 10000"/>
              </a:avLst>
            </a:prstGeom>
            <a:solidFill>
              <a:schemeClr val="accent2"/>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3" name="Shape 793"/>
            <p:cNvSpPr txBox="1"/>
            <p:nvPr/>
          </p:nvSpPr>
          <p:spPr>
            <a:xfrm>
              <a:off x="4093" y="194636"/>
              <a:ext cx="1861062" cy="460800"/>
            </a:xfrm>
            <a:prstGeom prst="rect">
              <a:avLst/>
            </a:prstGeom>
            <a:noFill/>
            <a:ln>
              <a:noFill/>
            </a:ln>
          </p:spPr>
          <p:txBody>
            <a:bodyPr spcFirstLastPara="1" wrap="square" lIns="113775" tIns="113775" rIns="113775"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Entrada</a:t>
              </a:r>
              <a:endParaRPr sz="1600" b="0" i="0" u="none" strike="noStrike" cap="none">
                <a:solidFill>
                  <a:schemeClr val="lt1"/>
                </a:solidFill>
                <a:latin typeface="Arial"/>
                <a:ea typeface="Arial"/>
                <a:cs typeface="Arial"/>
                <a:sym typeface="Arial"/>
              </a:endParaRPr>
            </a:p>
          </p:txBody>
        </p:sp>
        <p:sp>
          <p:nvSpPr>
            <p:cNvPr id="794" name="Shape 794"/>
            <p:cNvSpPr/>
            <p:nvPr/>
          </p:nvSpPr>
          <p:spPr>
            <a:xfrm>
              <a:off x="385274" y="655435"/>
              <a:ext cx="1861062" cy="3398400"/>
            </a:xfrm>
            <a:prstGeom prst="roundRect">
              <a:avLst>
                <a:gd name="adj" fmla="val 10000"/>
              </a:avLst>
            </a:prstGeom>
            <a:solidFill>
              <a:schemeClr val="lt1">
                <a:alpha val="89803"/>
              </a:schemeClr>
            </a:solidFill>
            <a:ln w="25400" cap="flat" cmpd="sng">
              <a:solidFill>
                <a:schemeClr val="accent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5" name="Shape 795"/>
            <p:cNvSpPr txBox="1"/>
            <p:nvPr/>
          </p:nvSpPr>
          <p:spPr>
            <a:xfrm>
              <a:off x="439783" y="709944"/>
              <a:ext cx="1752000" cy="3289500"/>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Documento de requerimientos del software</a:t>
              </a:r>
              <a:endParaRPr sz="1600" b="0" i="0" u="none" strike="noStrike" cap="none">
                <a:solidFill>
                  <a:srgbClr val="000000"/>
                </a:solidFill>
                <a:latin typeface="Arial"/>
                <a:ea typeface="Arial"/>
                <a:cs typeface="Arial"/>
                <a:sym typeface="Arial"/>
              </a:endParaRPr>
            </a:p>
          </p:txBody>
        </p:sp>
        <p:sp>
          <p:nvSpPr>
            <p:cNvPr id="796" name="Shape 796"/>
            <p:cNvSpPr/>
            <p:nvPr/>
          </p:nvSpPr>
          <p:spPr>
            <a:xfrm>
              <a:off x="2147286" y="193360"/>
              <a:ext cx="598116" cy="463350"/>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7" name="Shape 797"/>
            <p:cNvSpPr txBox="1"/>
            <p:nvPr/>
          </p:nvSpPr>
          <p:spPr>
            <a:xfrm>
              <a:off x="2147286" y="286030"/>
              <a:ext cx="459111" cy="27801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Monda"/>
                <a:ea typeface="Monda"/>
                <a:cs typeface="Monda"/>
                <a:sym typeface="Monda"/>
              </a:endParaRPr>
            </a:p>
          </p:txBody>
        </p:sp>
        <p:sp>
          <p:nvSpPr>
            <p:cNvPr id="798" name="Shape 798"/>
            <p:cNvSpPr/>
            <p:nvPr/>
          </p:nvSpPr>
          <p:spPr>
            <a:xfrm>
              <a:off x="2993677" y="194636"/>
              <a:ext cx="1861062" cy="691200"/>
            </a:xfrm>
            <a:prstGeom prst="roundRect">
              <a:avLst>
                <a:gd name="adj" fmla="val 10000"/>
              </a:avLst>
            </a:prstGeom>
            <a:solidFill>
              <a:schemeClr val="accent3"/>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9" name="Shape 799"/>
            <p:cNvSpPr txBox="1"/>
            <p:nvPr/>
          </p:nvSpPr>
          <p:spPr>
            <a:xfrm>
              <a:off x="2993677" y="194636"/>
              <a:ext cx="1861062" cy="460800"/>
            </a:xfrm>
            <a:prstGeom prst="rect">
              <a:avLst/>
            </a:prstGeom>
            <a:noFill/>
            <a:ln>
              <a:noFill/>
            </a:ln>
          </p:spPr>
          <p:txBody>
            <a:bodyPr spcFirstLastPara="1" wrap="square" lIns="113775" tIns="113775" rIns="113775"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Actividades</a:t>
              </a:r>
              <a:endParaRPr sz="1600" b="0" i="0" u="none" strike="noStrike" cap="none">
                <a:solidFill>
                  <a:schemeClr val="lt1"/>
                </a:solidFill>
                <a:latin typeface="Arial"/>
                <a:ea typeface="Arial"/>
                <a:cs typeface="Arial"/>
                <a:sym typeface="Arial"/>
              </a:endParaRPr>
            </a:p>
          </p:txBody>
        </p:sp>
        <p:sp>
          <p:nvSpPr>
            <p:cNvPr id="800" name="Shape 800"/>
            <p:cNvSpPr/>
            <p:nvPr/>
          </p:nvSpPr>
          <p:spPr>
            <a:xfrm>
              <a:off x="3374859" y="655435"/>
              <a:ext cx="1861062" cy="3398400"/>
            </a:xfrm>
            <a:prstGeom prst="roundRect">
              <a:avLst>
                <a:gd name="adj" fmla="val 10000"/>
              </a:avLst>
            </a:prstGeom>
            <a:solidFill>
              <a:schemeClr val="lt1">
                <a:alpha val="89803"/>
              </a:schemeClr>
            </a:solidFill>
            <a:ln w="25400" cap="flat" cmpd="sng">
              <a:solidFill>
                <a:schemeClr val="accent3"/>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1" name="Shape 801"/>
            <p:cNvSpPr txBox="1"/>
            <p:nvPr/>
          </p:nvSpPr>
          <p:spPr>
            <a:xfrm>
              <a:off x="3429376" y="709943"/>
              <a:ext cx="1861200" cy="3289500"/>
            </a:xfrm>
            <a:prstGeom prst="rect">
              <a:avLst/>
            </a:prstGeom>
            <a:noFill/>
            <a:ln>
              <a:noFill/>
            </a:ln>
          </p:spPr>
          <p:txBody>
            <a:bodyPr spcFirstLastPara="1" wrap="square" lIns="113775" tIns="113775" rIns="113775" bIns="113775" anchor="t" anchorCtr="0">
              <a:noAutofit/>
            </a:bodyPr>
            <a:lstStyle/>
            <a:p>
              <a:pPr marL="171450" marR="0" lvl="1" indent="-165100"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Establecer estrategia de solución</a:t>
              </a:r>
              <a:endParaRPr sz="1500" b="0" i="0" u="none" strike="noStrike" cap="none">
                <a:solidFill>
                  <a:srgbClr val="000000"/>
                </a:solidFill>
                <a:latin typeface="Arial"/>
                <a:ea typeface="Arial"/>
                <a:cs typeface="Arial"/>
                <a:sym typeface="Arial"/>
              </a:endParaRPr>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Análisis de alternativas. Formalizar la solución</a:t>
              </a:r>
              <a:endParaRPr sz="1500" b="0" i="0" u="none" strike="noStrike" cap="none">
                <a:solidFill>
                  <a:srgbClr val="000000"/>
                </a:solidFill>
                <a:latin typeface="Arial"/>
                <a:ea typeface="Arial"/>
                <a:cs typeface="Arial"/>
                <a:sym typeface="Arial"/>
              </a:endParaRPr>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Descomponer y organizar la aplicación</a:t>
              </a:r>
              <a:endParaRPr sz="1500" b="0" i="0" u="none" strike="noStrike" cap="none">
                <a:solidFill>
                  <a:srgbClr val="000000"/>
                </a:solidFill>
                <a:latin typeface="Arial"/>
                <a:ea typeface="Arial"/>
                <a:cs typeface="Arial"/>
                <a:sym typeface="Arial"/>
              </a:endParaRPr>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Fijar descripciones de cada módulo</a:t>
              </a:r>
              <a:endParaRPr sz="1500" b="0" i="0" u="none" strike="noStrike" cap="none">
                <a:solidFill>
                  <a:srgbClr val="000000"/>
                </a:solidFill>
                <a:latin typeface="Arial"/>
                <a:ea typeface="Arial"/>
                <a:cs typeface="Arial"/>
                <a:sym typeface="Arial"/>
              </a:endParaRPr>
            </a:p>
          </p:txBody>
        </p:sp>
        <p:sp>
          <p:nvSpPr>
            <p:cNvPr id="802" name="Shape 802"/>
            <p:cNvSpPr/>
            <p:nvPr/>
          </p:nvSpPr>
          <p:spPr>
            <a:xfrm>
              <a:off x="5136871" y="193360"/>
              <a:ext cx="598116" cy="463350"/>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3" name="Shape 803"/>
            <p:cNvSpPr txBox="1"/>
            <p:nvPr/>
          </p:nvSpPr>
          <p:spPr>
            <a:xfrm>
              <a:off x="5136871" y="286030"/>
              <a:ext cx="459111" cy="27801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Monda"/>
                <a:ea typeface="Monda"/>
                <a:cs typeface="Monda"/>
                <a:sym typeface="Monda"/>
              </a:endParaRPr>
            </a:p>
          </p:txBody>
        </p:sp>
        <p:sp>
          <p:nvSpPr>
            <p:cNvPr id="804" name="Shape 804"/>
            <p:cNvSpPr/>
            <p:nvPr/>
          </p:nvSpPr>
          <p:spPr>
            <a:xfrm>
              <a:off x="5983262" y="194636"/>
              <a:ext cx="1861062" cy="691200"/>
            </a:xfrm>
            <a:prstGeom prst="roundRect">
              <a:avLst>
                <a:gd name="adj" fmla="val 10000"/>
              </a:avLst>
            </a:prstGeom>
            <a:solidFill>
              <a:schemeClr val="accent4"/>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5" name="Shape 805"/>
            <p:cNvSpPr txBox="1"/>
            <p:nvPr/>
          </p:nvSpPr>
          <p:spPr>
            <a:xfrm>
              <a:off x="5983262" y="194636"/>
              <a:ext cx="1861062" cy="460800"/>
            </a:xfrm>
            <a:prstGeom prst="rect">
              <a:avLst/>
            </a:prstGeom>
            <a:noFill/>
            <a:ln>
              <a:noFill/>
            </a:ln>
          </p:spPr>
          <p:txBody>
            <a:bodyPr spcFirstLastPara="1" wrap="square" lIns="113775" tIns="113775" rIns="113775"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Salida</a:t>
              </a:r>
              <a:endParaRPr sz="1600" b="0" i="0" u="none" strike="noStrike" cap="none">
                <a:solidFill>
                  <a:schemeClr val="lt1"/>
                </a:solidFill>
                <a:latin typeface="Arial"/>
                <a:ea typeface="Arial"/>
                <a:cs typeface="Arial"/>
                <a:sym typeface="Arial"/>
              </a:endParaRPr>
            </a:p>
          </p:txBody>
        </p:sp>
        <p:sp>
          <p:nvSpPr>
            <p:cNvPr id="806" name="Shape 806"/>
            <p:cNvSpPr/>
            <p:nvPr/>
          </p:nvSpPr>
          <p:spPr>
            <a:xfrm>
              <a:off x="6364443" y="655435"/>
              <a:ext cx="1861062" cy="3398400"/>
            </a:xfrm>
            <a:prstGeom prst="roundRect">
              <a:avLst>
                <a:gd name="adj" fmla="val 10000"/>
              </a:avLst>
            </a:prstGeom>
            <a:solidFill>
              <a:schemeClr val="lt1">
                <a:alpha val="89803"/>
              </a:schemeClr>
            </a:solidFill>
            <a:ln w="25400" cap="flat" cmpd="sng">
              <a:solidFill>
                <a:schemeClr val="accent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7" name="Shape 807"/>
            <p:cNvSpPr txBox="1"/>
            <p:nvPr/>
          </p:nvSpPr>
          <p:spPr>
            <a:xfrm>
              <a:off x="6418952" y="709944"/>
              <a:ext cx="1752044" cy="3289382"/>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Documento de diseño del software</a:t>
              </a:r>
              <a:endParaRPr sz="1600" b="0" i="0" u="none" strike="noStrike" cap="none">
                <a:solidFill>
                  <a:srgbClr val="000000"/>
                </a:solidFill>
                <a:latin typeface="Arial"/>
                <a:ea typeface="Arial"/>
                <a:cs typeface="Arial"/>
                <a:sym typeface="Arial"/>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UML (Universal Modeling Language)</a:t>
              </a:r>
              <a:endParaRPr sz="1600" b="0" i="0" u="none" strike="noStrike" cap="none">
                <a:solidFill>
                  <a:srgbClr val="000000"/>
                </a:solidFill>
                <a:latin typeface="Arial"/>
                <a:ea typeface="Arial"/>
                <a:cs typeface="Arial"/>
                <a:sym typeface="Arial"/>
              </a:endParaRPr>
            </a:p>
            <a:p>
              <a:pPr marL="171450" marR="0" lvl="1" indent="-171450" algn="l" rtl="0">
                <a:lnSpc>
                  <a:spcPct val="90000"/>
                </a:lnSpc>
                <a:spcBef>
                  <a:spcPts val="240"/>
                </a:spcBef>
                <a:spcAft>
                  <a:spcPts val="0"/>
                </a:spcAft>
                <a:buClr>
                  <a:srgbClr val="000000"/>
                </a:buClr>
                <a:buSzPts val="1600"/>
                <a:buFont typeface="Arial"/>
                <a:buChar char="•"/>
              </a:pPr>
              <a:r>
                <a:rPr lang="en-US" sz="1600"/>
                <a:t>Prototipos</a:t>
              </a:r>
              <a:endParaRPr sz="1600" b="0" i="0" u="none" strike="noStrike" cap="none">
                <a:solidFill>
                  <a:srgbClr val="000000"/>
                </a:solidFill>
                <a:latin typeface="Arial"/>
                <a:ea typeface="Arial"/>
                <a:cs typeface="Arial"/>
                <a:sym typeface="Arial"/>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Documento de diseño de Test</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Shape 813"/>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814" name="Shape 814"/>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Tipos de diseño</a:t>
            </a:r>
            <a:endParaRPr/>
          </a:p>
        </p:txBody>
      </p:sp>
      <p:grpSp>
        <p:nvGrpSpPr>
          <p:cNvPr id="815" name="Shape 815"/>
          <p:cNvGrpSpPr/>
          <p:nvPr/>
        </p:nvGrpSpPr>
        <p:grpSpPr>
          <a:xfrm>
            <a:off x="251520" y="1485578"/>
            <a:ext cx="8712968" cy="4248471"/>
            <a:chOff x="0" y="0"/>
            <a:chExt cx="8712968" cy="4248471"/>
          </a:xfrm>
        </p:grpSpPr>
        <p:sp>
          <p:nvSpPr>
            <p:cNvPr id="816" name="Shape 816"/>
            <p:cNvSpPr/>
            <p:nvPr/>
          </p:nvSpPr>
          <p:spPr>
            <a:xfrm>
              <a:off x="0" y="0"/>
              <a:ext cx="8712968" cy="1911812"/>
            </a:xfrm>
            <a:prstGeom prst="roundRect">
              <a:avLst>
                <a:gd name="adj" fmla="val 10000"/>
              </a:avLst>
            </a:prstGeom>
            <a:solidFill>
              <a:srgbClr val="C8E1F9">
                <a:alpha val="89803"/>
              </a:srgbClr>
            </a:solidFill>
            <a:ln w="25400" cap="flat" cmpd="sng">
              <a:solidFill>
                <a:srgbClr val="C8E1F9">
                  <a:alpha val="89803"/>
                </a:srgbClr>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7" name="Shape 817"/>
            <p:cNvSpPr/>
            <p:nvPr/>
          </p:nvSpPr>
          <p:spPr>
            <a:xfrm>
              <a:off x="264188" y="254908"/>
              <a:ext cx="1515665" cy="1401995"/>
            </a:xfrm>
            <a:prstGeom prst="roundRect">
              <a:avLst>
                <a:gd name="adj" fmla="val 10000"/>
              </a:avLst>
            </a:prstGeom>
            <a:blipFill rotWithShape="1">
              <a:blip r:embed="rId3">
                <a:alphaModFix/>
              </a:blip>
              <a:stretch>
                <a:fillRect/>
              </a:stretch>
            </a:blip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8" name="Shape 818"/>
            <p:cNvSpPr/>
            <p:nvPr/>
          </p:nvSpPr>
          <p:spPr>
            <a:xfrm rot="10800000">
              <a:off x="264188" y="1911812"/>
              <a:ext cx="1515665" cy="2336659"/>
            </a:xfrm>
            <a:prstGeom prst="round2SameRect">
              <a:avLst>
                <a:gd name="adj1" fmla="val 10500"/>
                <a:gd name="adj2" fmla="val 0"/>
              </a:avLst>
            </a:prstGeom>
            <a:solidFill>
              <a:schemeClr val="accent2"/>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9" name="Shape 819"/>
            <p:cNvSpPr txBox="1"/>
            <p:nvPr/>
          </p:nvSpPr>
          <p:spPr>
            <a:xfrm>
              <a:off x="310800" y="1911812"/>
              <a:ext cx="1422441" cy="2290047"/>
            </a:xfrm>
            <a:prstGeom prst="rect">
              <a:avLst/>
            </a:prstGeom>
            <a:noFill/>
            <a:ln>
              <a:noFill/>
            </a:ln>
          </p:spPr>
          <p:txBody>
            <a:bodyPr spcFirstLastPara="1" wrap="square" lIns="142225" tIns="142225" rIns="142225" bIns="142225" anchor="t"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0" i="0" u="none" strike="noStrike" cap="none">
                  <a:solidFill>
                    <a:schemeClr val="lt1"/>
                  </a:solidFill>
                  <a:latin typeface="Arial"/>
                  <a:ea typeface="Arial"/>
                  <a:cs typeface="Arial"/>
                  <a:sym typeface="Arial"/>
                </a:rPr>
                <a:t>De interfaz</a:t>
              </a:r>
              <a:endParaRPr/>
            </a:p>
          </p:txBody>
        </p:sp>
        <p:sp>
          <p:nvSpPr>
            <p:cNvPr id="820" name="Shape 820"/>
            <p:cNvSpPr/>
            <p:nvPr/>
          </p:nvSpPr>
          <p:spPr>
            <a:xfrm>
              <a:off x="1931419" y="254908"/>
              <a:ext cx="1515665" cy="1401995"/>
            </a:xfrm>
            <a:prstGeom prst="roundRect">
              <a:avLst>
                <a:gd name="adj" fmla="val 10000"/>
              </a:avLst>
            </a:prstGeom>
            <a:blipFill rotWithShape="1">
              <a:blip r:embed="rId4">
                <a:alphaModFix/>
              </a:blip>
              <a:stretch>
                <a:fillRect/>
              </a:stretch>
            </a:blip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1" name="Shape 821"/>
            <p:cNvSpPr/>
            <p:nvPr/>
          </p:nvSpPr>
          <p:spPr>
            <a:xfrm rot="10800000">
              <a:off x="1931419" y="1911812"/>
              <a:ext cx="1515665" cy="2336659"/>
            </a:xfrm>
            <a:prstGeom prst="round2SameRect">
              <a:avLst>
                <a:gd name="adj1" fmla="val 10500"/>
                <a:gd name="adj2" fmla="val 0"/>
              </a:avLst>
            </a:prstGeom>
            <a:solidFill>
              <a:srgbClr val="24E079"/>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2" name="Shape 822"/>
            <p:cNvSpPr txBox="1"/>
            <p:nvPr/>
          </p:nvSpPr>
          <p:spPr>
            <a:xfrm>
              <a:off x="1978031" y="1911812"/>
              <a:ext cx="1422441" cy="2290047"/>
            </a:xfrm>
            <a:prstGeom prst="rect">
              <a:avLst/>
            </a:prstGeom>
            <a:noFill/>
            <a:ln>
              <a:noFill/>
            </a:ln>
          </p:spPr>
          <p:txBody>
            <a:bodyPr spcFirstLastPara="1" wrap="square" lIns="142225" tIns="142225" rIns="142225" bIns="142225" anchor="t"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0" i="0" u="none" strike="noStrike" cap="none">
                  <a:solidFill>
                    <a:schemeClr val="lt1"/>
                  </a:solidFill>
                  <a:latin typeface="Arial"/>
                  <a:ea typeface="Arial"/>
                  <a:cs typeface="Arial"/>
                  <a:sym typeface="Arial"/>
                </a:rPr>
                <a:t>Sistemas </a:t>
              </a:r>
              <a:endParaRPr/>
            </a:p>
          </p:txBody>
        </p:sp>
        <p:sp>
          <p:nvSpPr>
            <p:cNvPr id="823" name="Shape 823"/>
            <p:cNvSpPr/>
            <p:nvPr/>
          </p:nvSpPr>
          <p:spPr>
            <a:xfrm>
              <a:off x="3598651" y="254908"/>
              <a:ext cx="1515665" cy="1401995"/>
            </a:xfrm>
            <a:prstGeom prst="roundRect">
              <a:avLst>
                <a:gd name="adj" fmla="val 10000"/>
              </a:avLst>
            </a:prstGeom>
            <a:blipFill rotWithShape="1">
              <a:blip r:embed="rId5">
                <a:alphaModFix/>
              </a:blip>
              <a:stretch>
                <a:fillRect/>
              </a:stretch>
            </a:blip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4" name="Shape 824"/>
            <p:cNvSpPr/>
            <p:nvPr/>
          </p:nvSpPr>
          <p:spPr>
            <a:xfrm rot="10800000">
              <a:off x="3598651" y="1911812"/>
              <a:ext cx="1515665" cy="2336659"/>
            </a:xfrm>
            <a:prstGeom prst="round2SameRect">
              <a:avLst>
                <a:gd name="adj1" fmla="val 10500"/>
                <a:gd name="adj2" fmla="val 0"/>
              </a:avLst>
            </a:prstGeom>
            <a:solidFill>
              <a:srgbClr val="7DC654"/>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5" name="Shape 825"/>
            <p:cNvSpPr txBox="1"/>
            <p:nvPr/>
          </p:nvSpPr>
          <p:spPr>
            <a:xfrm>
              <a:off x="3645263" y="1911812"/>
              <a:ext cx="1422441" cy="2290047"/>
            </a:xfrm>
            <a:prstGeom prst="rect">
              <a:avLst/>
            </a:prstGeom>
            <a:noFill/>
            <a:ln>
              <a:noFill/>
            </a:ln>
          </p:spPr>
          <p:txBody>
            <a:bodyPr spcFirstLastPara="1" wrap="square" lIns="142225" tIns="142225" rIns="142225" bIns="142225" anchor="t"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0" i="0" u="none" strike="noStrike" cap="none">
                  <a:solidFill>
                    <a:schemeClr val="lt1"/>
                  </a:solidFill>
                  <a:latin typeface="Arial"/>
                  <a:ea typeface="Arial"/>
                  <a:cs typeface="Arial"/>
                  <a:sym typeface="Arial"/>
                </a:rPr>
                <a:t>Orgánico</a:t>
              </a:r>
              <a:endParaRPr/>
            </a:p>
          </p:txBody>
        </p:sp>
        <p:sp>
          <p:nvSpPr>
            <p:cNvPr id="826" name="Shape 826"/>
            <p:cNvSpPr/>
            <p:nvPr/>
          </p:nvSpPr>
          <p:spPr>
            <a:xfrm>
              <a:off x="5265883" y="254908"/>
              <a:ext cx="1515665" cy="1401995"/>
            </a:xfrm>
            <a:prstGeom prst="roundRect">
              <a:avLst>
                <a:gd name="adj" fmla="val 10000"/>
              </a:avLst>
            </a:prstGeom>
            <a:blipFill rotWithShape="1">
              <a:blip r:embed="rId6">
                <a:alphaModFix/>
              </a:blip>
              <a:stretch>
                <a:fillRect/>
              </a:stretch>
            </a:blip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7" name="Shape 827"/>
            <p:cNvSpPr/>
            <p:nvPr/>
          </p:nvSpPr>
          <p:spPr>
            <a:xfrm rot="10800000">
              <a:off x="5265883" y="1911812"/>
              <a:ext cx="1515665" cy="2336659"/>
            </a:xfrm>
            <a:prstGeom prst="round2SameRect">
              <a:avLst>
                <a:gd name="adj1" fmla="val 10500"/>
                <a:gd name="adj2" fmla="val 0"/>
              </a:avLst>
            </a:prstGeom>
            <a:solidFill>
              <a:srgbClr val="B2A97F"/>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8" name="Shape 828"/>
            <p:cNvSpPr txBox="1"/>
            <p:nvPr/>
          </p:nvSpPr>
          <p:spPr>
            <a:xfrm>
              <a:off x="5312495" y="1911812"/>
              <a:ext cx="1422441" cy="2290047"/>
            </a:xfrm>
            <a:prstGeom prst="rect">
              <a:avLst/>
            </a:prstGeom>
            <a:noFill/>
            <a:ln>
              <a:noFill/>
            </a:ln>
          </p:spPr>
          <p:txBody>
            <a:bodyPr spcFirstLastPara="1" wrap="square" lIns="142225" tIns="142225" rIns="142225" bIns="142225" anchor="t"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0" i="0" u="none" strike="noStrike" cap="none">
                  <a:solidFill>
                    <a:schemeClr val="lt1"/>
                  </a:solidFill>
                  <a:latin typeface="Arial"/>
                  <a:ea typeface="Arial"/>
                  <a:cs typeface="Arial"/>
                  <a:sym typeface="Arial"/>
                </a:rPr>
                <a:t>Funcional</a:t>
              </a:r>
              <a:endParaRPr/>
            </a:p>
          </p:txBody>
        </p:sp>
        <p:sp>
          <p:nvSpPr>
            <p:cNvPr id="829" name="Shape 829"/>
            <p:cNvSpPr/>
            <p:nvPr/>
          </p:nvSpPr>
          <p:spPr>
            <a:xfrm>
              <a:off x="6933114" y="254908"/>
              <a:ext cx="1515665" cy="1401995"/>
            </a:xfrm>
            <a:prstGeom prst="roundRect">
              <a:avLst>
                <a:gd name="adj" fmla="val 10000"/>
              </a:avLst>
            </a:prstGeom>
            <a:blipFill rotWithShape="1">
              <a:blip r:embed="rId7">
                <a:alphaModFix/>
              </a:blip>
              <a:stretch>
                <a:fillRect/>
              </a:stretch>
            </a:blip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0" name="Shape 830"/>
            <p:cNvSpPr/>
            <p:nvPr/>
          </p:nvSpPr>
          <p:spPr>
            <a:xfrm rot="10800000">
              <a:off x="6933114" y="1911812"/>
              <a:ext cx="1515665" cy="2336659"/>
            </a:xfrm>
            <a:prstGeom prst="round2SameRect">
              <a:avLst>
                <a:gd name="adj1" fmla="val 10500"/>
                <a:gd name="adj2" fmla="val 0"/>
              </a:avLst>
            </a:prstGeom>
            <a:solidFill>
              <a:srgbClr val="A4A4A4"/>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1" name="Shape 831"/>
            <p:cNvSpPr txBox="1"/>
            <p:nvPr/>
          </p:nvSpPr>
          <p:spPr>
            <a:xfrm>
              <a:off x="6979726" y="1911812"/>
              <a:ext cx="1422441" cy="2290047"/>
            </a:xfrm>
            <a:prstGeom prst="rect">
              <a:avLst/>
            </a:prstGeom>
            <a:noFill/>
            <a:ln>
              <a:noFill/>
            </a:ln>
          </p:spPr>
          <p:txBody>
            <a:bodyPr spcFirstLastPara="1" wrap="square" lIns="142225" tIns="142225" rIns="142225" bIns="142225" anchor="t"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0" i="0" u="none" strike="noStrike" cap="none">
                  <a:solidFill>
                    <a:schemeClr val="lt1"/>
                  </a:solidFill>
                  <a:latin typeface="Arial"/>
                  <a:ea typeface="Arial"/>
                  <a:cs typeface="Arial"/>
                  <a:sym typeface="Arial"/>
                </a:rPr>
                <a:t>Tests</a:t>
              </a:r>
              <a:endParaRPr sz="2000" b="0" i="0" u="none" strike="noStrike" cap="none">
                <a:solidFill>
                  <a:schemeClr val="lt1"/>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Shape 837"/>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838" name="Shape 838"/>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Desarrollo del software/Codificación</a:t>
            </a:r>
            <a:endParaRPr/>
          </a:p>
        </p:txBody>
      </p:sp>
      <p:sp>
        <p:nvSpPr>
          <p:cNvPr id="839" name="Shape 839"/>
          <p:cNvSpPr txBox="1"/>
          <p:nvPr/>
        </p:nvSpPr>
        <p:spPr>
          <a:xfrm>
            <a:off x="384313" y="1391478"/>
            <a:ext cx="851311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T</a:t>
            </a:r>
            <a:r>
              <a:rPr lang="en-US" sz="2000" b="0" i="0" u="none" strike="noStrike" cap="none">
                <a:solidFill>
                  <a:srgbClr val="000000"/>
                </a:solidFill>
                <a:latin typeface="Arial"/>
                <a:ea typeface="Arial"/>
                <a:cs typeface="Arial"/>
                <a:sym typeface="Arial"/>
              </a:rPr>
              <a:t>omando los diseños como guía se codifica el software en la tecnologías escogida</a:t>
            </a:r>
            <a:endParaRPr/>
          </a:p>
        </p:txBody>
      </p:sp>
      <p:grpSp>
        <p:nvGrpSpPr>
          <p:cNvPr id="840" name="Shape 840"/>
          <p:cNvGrpSpPr/>
          <p:nvPr/>
        </p:nvGrpSpPr>
        <p:grpSpPr>
          <a:xfrm>
            <a:off x="449896" y="2970444"/>
            <a:ext cx="8289926" cy="2223000"/>
            <a:chOff x="4127" y="717723"/>
            <a:chExt cx="8289926" cy="2223000"/>
          </a:xfrm>
        </p:grpSpPr>
        <p:sp>
          <p:nvSpPr>
            <p:cNvPr id="841" name="Shape 841"/>
            <p:cNvSpPr/>
            <p:nvPr/>
          </p:nvSpPr>
          <p:spPr>
            <a:xfrm>
              <a:off x="4127" y="717723"/>
              <a:ext cx="1876572" cy="820800"/>
            </a:xfrm>
            <a:prstGeom prst="roundRect">
              <a:avLst>
                <a:gd name="adj" fmla="val 10000"/>
              </a:avLst>
            </a:prstGeom>
            <a:solidFill>
              <a:schemeClr val="accent2"/>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2" name="Shape 842"/>
            <p:cNvSpPr txBox="1"/>
            <p:nvPr/>
          </p:nvSpPr>
          <p:spPr>
            <a:xfrm>
              <a:off x="4127" y="717723"/>
              <a:ext cx="1876572" cy="547200"/>
            </a:xfrm>
            <a:prstGeom prst="rect">
              <a:avLst/>
            </a:prstGeom>
            <a:noFill/>
            <a:ln>
              <a:noFill/>
            </a:ln>
          </p:spPr>
          <p:txBody>
            <a:bodyPr spcFirstLastPara="1" wrap="square" lIns="135125" tIns="135125" rIns="135125" bIns="72375" anchor="t"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b="1" i="0" u="none" strike="noStrike" cap="none">
                  <a:solidFill>
                    <a:schemeClr val="lt1"/>
                  </a:solidFill>
                  <a:latin typeface="Arial"/>
                  <a:ea typeface="Arial"/>
                  <a:cs typeface="Arial"/>
                  <a:sym typeface="Arial"/>
                </a:rPr>
                <a:t>Entrada</a:t>
              </a:r>
              <a:endParaRPr sz="1900" b="0" i="0" u="none" strike="noStrike" cap="none">
                <a:solidFill>
                  <a:schemeClr val="lt1"/>
                </a:solidFill>
                <a:latin typeface="Arial"/>
                <a:ea typeface="Arial"/>
                <a:cs typeface="Arial"/>
                <a:sym typeface="Arial"/>
              </a:endParaRPr>
            </a:p>
          </p:txBody>
        </p:sp>
        <p:sp>
          <p:nvSpPr>
            <p:cNvPr id="843" name="Shape 843"/>
            <p:cNvSpPr/>
            <p:nvPr/>
          </p:nvSpPr>
          <p:spPr>
            <a:xfrm>
              <a:off x="388485" y="1264923"/>
              <a:ext cx="1876572" cy="1675800"/>
            </a:xfrm>
            <a:prstGeom prst="roundRect">
              <a:avLst>
                <a:gd name="adj" fmla="val 10000"/>
              </a:avLst>
            </a:prstGeom>
            <a:solidFill>
              <a:schemeClr val="lt1">
                <a:alpha val="89803"/>
              </a:schemeClr>
            </a:solidFill>
            <a:ln w="25400" cap="flat" cmpd="sng">
              <a:solidFill>
                <a:schemeClr val="accent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4" name="Shape 844"/>
            <p:cNvSpPr txBox="1"/>
            <p:nvPr/>
          </p:nvSpPr>
          <p:spPr>
            <a:xfrm>
              <a:off x="437568" y="1314006"/>
              <a:ext cx="1778406" cy="1577634"/>
            </a:xfrm>
            <a:prstGeom prst="rect">
              <a:avLst/>
            </a:prstGeom>
            <a:noFill/>
            <a:ln>
              <a:noFill/>
            </a:ln>
          </p:spPr>
          <p:txBody>
            <a:bodyPr spcFirstLastPara="1" wrap="square" lIns="135125" tIns="135125" rIns="135125" bIns="135125" anchor="t" anchorCtr="0">
              <a:noAutofit/>
            </a:bodyPr>
            <a:lstStyle/>
            <a:p>
              <a:pPr marL="171450" marR="0" lvl="1" indent="-171450" algn="l" rtl="0">
                <a:lnSpc>
                  <a:spcPct val="90000"/>
                </a:lnSpc>
                <a:spcBef>
                  <a:spcPts val="0"/>
                </a:spcBef>
                <a:spcAft>
                  <a:spcPts val="0"/>
                </a:spcAft>
                <a:buClr>
                  <a:srgbClr val="000000"/>
                </a:buClr>
                <a:buSzPts val="1900"/>
                <a:buFont typeface="Arial"/>
                <a:buChar char="•"/>
              </a:pPr>
              <a:r>
                <a:rPr lang="en-US" sz="1900" b="0" i="0" u="none" strike="noStrike" cap="none">
                  <a:solidFill>
                    <a:srgbClr val="000000"/>
                  </a:solidFill>
                  <a:latin typeface="Arial"/>
                  <a:ea typeface="Arial"/>
                  <a:cs typeface="Arial"/>
                  <a:sym typeface="Arial"/>
                </a:rPr>
                <a:t>Documento de diseño del software</a:t>
              </a:r>
              <a:endParaRPr sz="1900" b="0" i="0" u="none" strike="noStrike" cap="none">
                <a:solidFill>
                  <a:srgbClr val="000000"/>
                </a:solidFill>
                <a:latin typeface="Arial"/>
                <a:ea typeface="Arial"/>
                <a:cs typeface="Arial"/>
                <a:sym typeface="Arial"/>
              </a:endParaRPr>
            </a:p>
          </p:txBody>
        </p:sp>
        <p:sp>
          <p:nvSpPr>
            <p:cNvPr id="845" name="Shape 845"/>
            <p:cNvSpPr/>
            <p:nvPr/>
          </p:nvSpPr>
          <p:spPr>
            <a:xfrm>
              <a:off x="2165180" y="757717"/>
              <a:ext cx="603100" cy="467212"/>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6" name="Shape 846"/>
            <p:cNvSpPr txBox="1"/>
            <p:nvPr/>
          </p:nvSpPr>
          <p:spPr>
            <a:xfrm>
              <a:off x="2165180" y="851159"/>
              <a:ext cx="462936" cy="28032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Monda"/>
                <a:ea typeface="Monda"/>
                <a:cs typeface="Monda"/>
                <a:sym typeface="Monda"/>
              </a:endParaRPr>
            </a:p>
          </p:txBody>
        </p:sp>
        <p:sp>
          <p:nvSpPr>
            <p:cNvPr id="847" name="Shape 847"/>
            <p:cNvSpPr/>
            <p:nvPr/>
          </p:nvSpPr>
          <p:spPr>
            <a:xfrm>
              <a:off x="3018625" y="717723"/>
              <a:ext cx="1876572" cy="820800"/>
            </a:xfrm>
            <a:prstGeom prst="roundRect">
              <a:avLst>
                <a:gd name="adj" fmla="val 10000"/>
              </a:avLst>
            </a:prstGeom>
            <a:solidFill>
              <a:schemeClr val="accent3"/>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8" name="Shape 848"/>
            <p:cNvSpPr txBox="1"/>
            <p:nvPr/>
          </p:nvSpPr>
          <p:spPr>
            <a:xfrm>
              <a:off x="3018625" y="717723"/>
              <a:ext cx="1876572" cy="547200"/>
            </a:xfrm>
            <a:prstGeom prst="rect">
              <a:avLst/>
            </a:prstGeom>
            <a:noFill/>
            <a:ln>
              <a:noFill/>
            </a:ln>
          </p:spPr>
          <p:txBody>
            <a:bodyPr spcFirstLastPara="1" wrap="square" lIns="135125" tIns="135125" rIns="135125" bIns="72375" anchor="t"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b="1" i="0" u="none" strike="noStrike" cap="none">
                  <a:solidFill>
                    <a:schemeClr val="lt1"/>
                  </a:solidFill>
                  <a:latin typeface="Arial"/>
                  <a:ea typeface="Arial"/>
                  <a:cs typeface="Arial"/>
                  <a:sym typeface="Arial"/>
                </a:rPr>
                <a:t>Actividades</a:t>
              </a:r>
              <a:endParaRPr sz="1900" b="0" i="0" u="none" strike="noStrike" cap="none">
                <a:solidFill>
                  <a:schemeClr val="lt1"/>
                </a:solidFill>
                <a:latin typeface="Arial"/>
                <a:ea typeface="Arial"/>
                <a:cs typeface="Arial"/>
                <a:sym typeface="Arial"/>
              </a:endParaRPr>
            </a:p>
          </p:txBody>
        </p:sp>
        <p:sp>
          <p:nvSpPr>
            <p:cNvPr id="849" name="Shape 849"/>
            <p:cNvSpPr/>
            <p:nvPr/>
          </p:nvSpPr>
          <p:spPr>
            <a:xfrm>
              <a:off x="3402983" y="1264923"/>
              <a:ext cx="1876572" cy="1675800"/>
            </a:xfrm>
            <a:prstGeom prst="roundRect">
              <a:avLst>
                <a:gd name="adj" fmla="val 10000"/>
              </a:avLst>
            </a:prstGeom>
            <a:solidFill>
              <a:schemeClr val="lt1">
                <a:alpha val="89803"/>
              </a:schemeClr>
            </a:solidFill>
            <a:ln w="25400" cap="flat" cmpd="sng">
              <a:solidFill>
                <a:schemeClr val="accent3"/>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0" name="Shape 850"/>
            <p:cNvSpPr txBox="1"/>
            <p:nvPr/>
          </p:nvSpPr>
          <p:spPr>
            <a:xfrm>
              <a:off x="3452066" y="1314006"/>
              <a:ext cx="1778406" cy="1577634"/>
            </a:xfrm>
            <a:prstGeom prst="rect">
              <a:avLst/>
            </a:prstGeom>
            <a:noFill/>
            <a:ln>
              <a:noFill/>
            </a:ln>
          </p:spPr>
          <p:txBody>
            <a:bodyPr spcFirstLastPara="1" wrap="square" lIns="135125" tIns="135125" rIns="135125" bIns="135125" anchor="t" anchorCtr="0">
              <a:noAutofit/>
            </a:bodyPr>
            <a:lstStyle/>
            <a:p>
              <a:pPr marL="171450" marR="0" lvl="1" indent="-171450" algn="l" rtl="0">
                <a:lnSpc>
                  <a:spcPct val="90000"/>
                </a:lnSpc>
                <a:spcBef>
                  <a:spcPts val="0"/>
                </a:spcBef>
                <a:spcAft>
                  <a:spcPts val="0"/>
                </a:spcAft>
                <a:buClr>
                  <a:srgbClr val="000000"/>
                </a:buClr>
                <a:buSzPts val="1900"/>
                <a:buFont typeface="Arial"/>
                <a:buChar char="•"/>
              </a:pPr>
              <a:r>
                <a:rPr lang="en-US" sz="1900" b="0" i="0" u="none" strike="noStrike" cap="none">
                  <a:solidFill>
                    <a:srgbClr val="000000"/>
                  </a:solidFill>
                  <a:latin typeface="Arial"/>
                  <a:ea typeface="Arial"/>
                  <a:cs typeface="Arial"/>
                  <a:sym typeface="Arial"/>
                </a:rPr>
                <a:t>Creación del código fuente</a:t>
              </a:r>
              <a:endParaRPr sz="1900" b="0" i="0" u="none" strike="noStrike" cap="none">
                <a:solidFill>
                  <a:srgbClr val="000000"/>
                </a:solidFill>
                <a:latin typeface="Arial"/>
                <a:ea typeface="Arial"/>
                <a:cs typeface="Arial"/>
                <a:sym typeface="Arial"/>
              </a:endParaRPr>
            </a:p>
            <a:p>
              <a:pPr marL="171450" marR="0" lvl="1" indent="-171450" algn="l" rtl="0">
                <a:lnSpc>
                  <a:spcPct val="90000"/>
                </a:lnSpc>
                <a:spcBef>
                  <a:spcPts val="285"/>
                </a:spcBef>
                <a:spcAft>
                  <a:spcPts val="0"/>
                </a:spcAft>
                <a:buClr>
                  <a:srgbClr val="000000"/>
                </a:buClr>
                <a:buSzPts val="1900"/>
                <a:buFont typeface="Arial"/>
                <a:buChar char="•"/>
              </a:pPr>
              <a:r>
                <a:rPr lang="en-US" sz="1900" b="0" i="0" u="none" strike="noStrike" cap="none">
                  <a:solidFill>
                    <a:srgbClr val="000000"/>
                  </a:solidFill>
                  <a:latin typeface="Arial"/>
                  <a:ea typeface="Arial"/>
                  <a:cs typeface="Arial"/>
                  <a:sym typeface="Arial"/>
                </a:rPr>
                <a:t>Pruebas de unidades</a:t>
              </a:r>
              <a:endParaRPr sz="1900" b="0" i="0" u="none" strike="noStrike" cap="none">
                <a:solidFill>
                  <a:srgbClr val="000000"/>
                </a:solidFill>
                <a:latin typeface="Arial"/>
                <a:ea typeface="Arial"/>
                <a:cs typeface="Arial"/>
                <a:sym typeface="Arial"/>
              </a:endParaRPr>
            </a:p>
          </p:txBody>
        </p:sp>
        <p:sp>
          <p:nvSpPr>
            <p:cNvPr id="851" name="Shape 851"/>
            <p:cNvSpPr/>
            <p:nvPr/>
          </p:nvSpPr>
          <p:spPr>
            <a:xfrm>
              <a:off x="5179678" y="757717"/>
              <a:ext cx="603100" cy="467212"/>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2" name="Shape 852"/>
            <p:cNvSpPr txBox="1"/>
            <p:nvPr/>
          </p:nvSpPr>
          <p:spPr>
            <a:xfrm>
              <a:off x="5179678" y="851159"/>
              <a:ext cx="462936" cy="28032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500"/>
                <a:buFont typeface="Arial"/>
                <a:buNone/>
              </a:pPr>
              <a:endParaRPr sz="1500" b="0" i="0" u="none" strike="noStrike" cap="none">
                <a:solidFill>
                  <a:schemeClr val="lt1"/>
                </a:solidFill>
                <a:latin typeface="Monda"/>
                <a:ea typeface="Monda"/>
                <a:cs typeface="Monda"/>
                <a:sym typeface="Monda"/>
              </a:endParaRPr>
            </a:p>
          </p:txBody>
        </p:sp>
        <p:sp>
          <p:nvSpPr>
            <p:cNvPr id="853" name="Shape 853"/>
            <p:cNvSpPr/>
            <p:nvPr/>
          </p:nvSpPr>
          <p:spPr>
            <a:xfrm>
              <a:off x="6033123" y="717723"/>
              <a:ext cx="1876572" cy="820800"/>
            </a:xfrm>
            <a:prstGeom prst="roundRect">
              <a:avLst>
                <a:gd name="adj" fmla="val 10000"/>
              </a:avLst>
            </a:prstGeom>
            <a:solidFill>
              <a:schemeClr val="accent4"/>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4" name="Shape 854"/>
            <p:cNvSpPr txBox="1"/>
            <p:nvPr/>
          </p:nvSpPr>
          <p:spPr>
            <a:xfrm>
              <a:off x="6033123" y="717723"/>
              <a:ext cx="1876572" cy="547200"/>
            </a:xfrm>
            <a:prstGeom prst="rect">
              <a:avLst/>
            </a:prstGeom>
            <a:noFill/>
            <a:ln>
              <a:noFill/>
            </a:ln>
          </p:spPr>
          <p:txBody>
            <a:bodyPr spcFirstLastPara="1" wrap="square" lIns="135125" tIns="135125" rIns="135125" bIns="72375" anchor="t"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b="1" i="0" u="none" strike="noStrike" cap="none">
                  <a:solidFill>
                    <a:schemeClr val="lt1"/>
                  </a:solidFill>
                  <a:latin typeface="Arial"/>
                  <a:ea typeface="Arial"/>
                  <a:cs typeface="Arial"/>
                  <a:sym typeface="Arial"/>
                </a:rPr>
                <a:t>Salida</a:t>
              </a:r>
              <a:endParaRPr sz="1900" b="0" i="0" u="none" strike="noStrike" cap="none">
                <a:solidFill>
                  <a:schemeClr val="lt1"/>
                </a:solidFill>
                <a:latin typeface="Arial"/>
                <a:ea typeface="Arial"/>
                <a:cs typeface="Arial"/>
                <a:sym typeface="Arial"/>
              </a:endParaRPr>
            </a:p>
          </p:txBody>
        </p:sp>
        <p:sp>
          <p:nvSpPr>
            <p:cNvPr id="855" name="Shape 855"/>
            <p:cNvSpPr/>
            <p:nvPr/>
          </p:nvSpPr>
          <p:spPr>
            <a:xfrm>
              <a:off x="6417481" y="1264923"/>
              <a:ext cx="1876572" cy="1675800"/>
            </a:xfrm>
            <a:prstGeom prst="roundRect">
              <a:avLst>
                <a:gd name="adj" fmla="val 10000"/>
              </a:avLst>
            </a:prstGeom>
            <a:solidFill>
              <a:schemeClr val="lt1">
                <a:alpha val="89803"/>
              </a:schemeClr>
            </a:solidFill>
            <a:ln w="25400" cap="flat" cmpd="sng">
              <a:solidFill>
                <a:schemeClr val="accent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6" name="Shape 856"/>
            <p:cNvSpPr txBox="1"/>
            <p:nvPr/>
          </p:nvSpPr>
          <p:spPr>
            <a:xfrm>
              <a:off x="6466564" y="1314006"/>
              <a:ext cx="1778406" cy="1577634"/>
            </a:xfrm>
            <a:prstGeom prst="rect">
              <a:avLst/>
            </a:prstGeom>
            <a:noFill/>
            <a:ln>
              <a:noFill/>
            </a:ln>
          </p:spPr>
          <p:txBody>
            <a:bodyPr spcFirstLastPara="1" wrap="square" lIns="135125" tIns="135125" rIns="135125" bIns="135125" anchor="t" anchorCtr="0">
              <a:noAutofit/>
            </a:bodyPr>
            <a:lstStyle/>
            <a:p>
              <a:pPr marL="171450" marR="0" lvl="1" indent="-171450" algn="l" rtl="0">
                <a:lnSpc>
                  <a:spcPct val="90000"/>
                </a:lnSpc>
                <a:spcBef>
                  <a:spcPts val="0"/>
                </a:spcBef>
                <a:spcAft>
                  <a:spcPts val="0"/>
                </a:spcAft>
                <a:buClr>
                  <a:srgbClr val="000000"/>
                </a:buClr>
                <a:buSzPts val="1900"/>
                <a:buFont typeface="Arial"/>
                <a:buChar char="•"/>
              </a:pPr>
              <a:r>
                <a:rPr lang="en-US" sz="1900" b="0" i="0" u="none" strike="noStrike" cap="none">
                  <a:solidFill>
                    <a:srgbClr val="000000"/>
                  </a:solidFill>
                  <a:latin typeface="Arial"/>
                  <a:ea typeface="Arial"/>
                  <a:cs typeface="Arial"/>
                  <a:sym typeface="Arial"/>
                </a:rPr>
                <a:t>Código de módulos, probado</a:t>
              </a:r>
              <a:endParaRPr sz="19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863" name="Shape 863"/>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Pruebas/Validación</a:t>
            </a:r>
            <a:endParaRPr/>
          </a:p>
        </p:txBody>
      </p:sp>
      <p:sp>
        <p:nvSpPr>
          <p:cNvPr id="864" name="Shape 864"/>
          <p:cNvSpPr txBox="1"/>
          <p:nvPr/>
        </p:nvSpPr>
        <p:spPr>
          <a:xfrm>
            <a:off x="384313" y="1391478"/>
            <a:ext cx="851311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Una vez completada la codificación, se pasan las pruebas que se diseñaron en la etapa de diseño.</a:t>
            </a:r>
            <a:endParaRPr sz="2000" b="0" i="0" u="none" strike="noStrike" cap="none">
              <a:solidFill>
                <a:srgbClr val="000000"/>
              </a:solidFill>
              <a:latin typeface="Arial"/>
              <a:ea typeface="Arial"/>
              <a:cs typeface="Arial"/>
              <a:sym typeface="Arial"/>
            </a:endParaRPr>
          </a:p>
        </p:txBody>
      </p:sp>
      <p:grpSp>
        <p:nvGrpSpPr>
          <p:cNvPr id="865" name="Shape 865"/>
          <p:cNvGrpSpPr/>
          <p:nvPr/>
        </p:nvGrpSpPr>
        <p:grpSpPr>
          <a:xfrm>
            <a:off x="449896" y="3070753"/>
            <a:ext cx="8289926" cy="2307206"/>
            <a:chOff x="4127" y="356548"/>
            <a:chExt cx="8289926" cy="2307206"/>
          </a:xfrm>
        </p:grpSpPr>
        <p:sp>
          <p:nvSpPr>
            <p:cNvPr id="866" name="Shape 866"/>
            <p:cNvSpPr/>
            <p:nvPr/>
          </p:nvSpPr>
          <p:spPr>
            <a:xfrm>
              <a:off x="4127" y="359754"/>
              <a:ext cx="1876572" cy="691200"/>
            </a:xfrm>
            <a:prstGeom prst="roundRect">
              <a:avLst>
                <a:gd name="adj" fmla="val 10000"/>
              </a:avLst>
            </a:prstGeom>
            <a:solidFill>
              <a:schemeClr val="accent2"/>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7" name="Shape 867"/>
            <p:cNvSpPr txBox="1"/>
            <p:nvPr/>
          </p:nvSpPr>
          <p:spPr>
            <a:xfrm>
              <a:off x="4127" y="359754"/>
              <a:ext cx="1876572" cy="460800"/>
            </a:xfrm>
            <a:prstGeom prst="rect">
              <a:avLst/>
            </a:prstGeom>
            <a:noFill/>
            <a:ln>
              <a:noFill/>
            </a:ln>
          </p:spPr>
          <p:txBody>
            <a:bodyPr spcFirstLastPara="1" wrap="square" lIns="113775" tIns="113775" rIns="113775"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Entrada</a:t>
              </a:r>
              <a:endParaRPr sz="1600" b="0" i="0" u="none" strike="noStrike" cap="none">
                <a:solidFill>
                  <a:schemeClr val="lt1"/>
                </a:solidFill>
                <a:latin typeface="Arial"/>
                <a:ea typeface="Arial"/>
                <a:cs typeface="Arial"/>
                <a:sym typeface="Arial"/>
              </a:endParaRPr>
            </a:p>
          </p:txBody>
        </p:sp>
        <p:sp>
          <p:nvSpPr>
            <p:cNvPr id="868" name="Shape 868"/>
            <p:cNvSpPr/>
            <p:nvPr/>
          </p:nvSpPr>
          <p:spPr>
            <a:xfrm>
              <a:off x="388485" y="820554"/>
              <a:ext cx="1876572" cy="1843200"/>
            </a:xfrm>
            <a:prstGeom prst="roundRect">
              <a:avLst>
                <a:gd name="adj" fmla="val 10000"/>
              </a:avLst>
            </a:prstGeom>
            <a:solidFill>
              <a:schemeClr val="lt1">
                <a:alpha val="89803"/>
              </a:schemeClr>
            </a:solidFill>
            <a:ln w="25400" cap="flat" cmpd="sng">
              <a:solidFill>
                <a:schemeClr val="accent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9" name="Shape 869"/>
            <p:cNvSpPr txBox="1"/>
            <p:nvPr/>
          </p:nvSpPr>
          <p:spPr>
            <a:xfrm>
              <a:off x="442470" y="874539"/>
              <a:ext cx="1768602" cy="1735230"/>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Código de módulos, probado</a:t>
              </a:r>
              <a:endParaRPr sz="1600" b="0" i="0" u="none" strike="noStrike" cap="none">
                <a:solidFill>
                  <a:srgbClr val="000000"/>
                </a:solidFill>
                <a:latin typeface="Arial"/>
                <a:ea typeface="Arial"/>
                <a:cs typeface="Arial"/>
                <a:sym typeface="Arial"/>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Documento de requerimientos del software (validación)</a:t>
              </a:r>
              <a:endParaRPr sz="1600" b="0" i="0" u="none" strike="noStrike" cap="none">
                <a:solidFill>
                  <a:srgbClr val="000000"/>
                </a:solidFill>
                <a:latin typeface="Arial"/>
                <a:ea typeface="Arial"/>
                <a:cs typeface="Arial"/>
                <a:sym typeface="Arial"/>
              </a:endParaRPr>
            </a:p>
          </p:txBody>
        </p:sp>
        <p:sp>
          <p:nvSpPr>
            <p:cNvPr id="870" name="Shape 870"/>
            <p:cNvSpPr/>
            <p:nvPr/>
          </p:nvSpPr>
          <p:spPr>
            <a:xfrm>
              <a:off x="2165180" y="356548"/>
              <a:ext cx="603100" cy="467212"/>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1" name="Shape 871"/>
            <p:cNvSpPr txBox="1"/>
            <p:nvPr/>
          </p:nvSpPr>
          <p:spPr>
            <a:xfrm>
              <a:off x="2165180" y="449990"/>
              <a:ext cx="462936" cy="28032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Monda"/>
                <a:ea typeface="Monda"/>
                <a:cs typeface="Monda"/>
                <a:sym typeface="Monda"/>
              </a:endParaRPr>
            </a:p>
          </p:txBody>
        </p:sp>
        <p:sp>
          <p:nvSpPr>
            <p:cNvPr id="872" name="Shape 872"/>
            <p:cNvSpPr/>
            <p:nvPr/>
          </p:nvSpPr>
          <p:spPr>
            <a:xfrm>
              <a:off x="3018625" y="359754"/>
              <a:ext cx="1876572" cy="691200"/>
            </a:xfrm>
            <a:prstGeom prst="roundRect">
              <a:avLst>
                <a:gd name="adj" fmla="val 10000"/>
              </a:avLst>
            </a:prstGeom>
            <a:solidFill>
              <a:schemeClr val="accent3"/>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3" name="Shape 873"/>
            <p:cNvSpPr txBox="1"/>
            <p:nvPr/>
          </p:nvSpPr>
          <p:spPr>
            <a:xfrm>
              <a:off x="3018625" y="359754"/>
              <a:ext cx="1876572" cy="460800"/>
            </a:xfrm>
            <a:prstGeom prst="rect">
              <a:avLst/>
            </a:prstGeom>
            <a:noFill/>
            <a:ln>
              <a:noFill/>
            </a:ln>
          </p:spPr>
          <p:txBody>
            <a:bodyPr spcFirstLastPara="1" wrap="square" lIns="113775" tIns="113775" rIns="113775"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Actividades</a:t>
              </a:r>
              <a:endParaRPr sz="1600" b="0" i="0" u="none" strike="noStrike" cap="none">
                <a:solidFill>
                  <a:schemeClr val="lt1"/>
                </a:solidFill>
                <a:latin typeface="Arial"/>
                <a:ea typeface="Arial"/>
                <a:cs typeface="Arial"/>
                <a:sym typeface="Arial"/>
              </a:endParaRPr>
            </a:p>
          </p:txBody>
        </p:sp>
        <p:sp>
          <p:nvSpPr>
            <p:cNvPr id="874" name="Shape 874"/>
            <p:cNvSpPr/>
            <p:nvPr/>
          </p:nvSpPr>
          <p:spPr>
            <a:xfrm>
              <a:off x="3402983" y="820554"/>
              <a:ext cx="1876572" cy="1843200"/>
            </a:xfrm>
            <a:prstGeom prst="roundRect">
              <a:avLst>
                <a:gd name="adj" fmla="val 10000"/>
              </a:avLst>
            </a:prstGeom>
            <a:solidFill>
              <a:schemeClr val="lt1">
                <a:alpha val="89803"/>
              </a:schemeClr>
            </a:solidFill>
            <a:ln w="25400" cap="flat" cmpd="sng">
              <a:solidFill>
                <a:schemeClr val="accent3"/>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5" name="Shape 875"/>
            <p:cNvSpPr txBox="1"/>
            <p:nvPr/>
          </p:nvSpPr>
          <p:spPr>
            <a:xfrm>
              <a:off x="3456968" y="874539"/>
              <a:ext cx="1768602" cy="1735230"/>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Pruebas de integración</a:t>
              </a:r>
              <a:endParaRPr sz="1600" b="0" i="0" u="none" strike="noStrike" cap="none">
                <a:solidFill>
                  <a:srgbClr val="000000"/>
                </a:solidFill>
                <a:latin typeface="Arial"/>
                <a:ea typeface="Arial"/>
                <a:cs typeface="Arial"/>
                <a:sym typeface="Arial"/>
              </a:endParaRPr>
            </a:p>
            <a:p>
              <a:pPr marL="171450" marR="0" lvl="1" indent="-171450" algn="l" rtl="0">
                <a:lnSpc>
                  <a:spcPct val="90000"/>
                </a:lnSpc>
                <a:spcBef>
                  <a:spcPts val="24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Pruebas de validación</a:t>
              </a:r>
              <a:endParaRPr sz="1600" b="0" i="0" u="none" strike="noStrike" cap="none">
                <a:solidFill>
                  <a:srgbClr val="000000"/>
                </a:solidFill>
                <a:latin typeface="Arial"/>
                <a:ea typeface="Arial"/>
                <a:cs typeface="Arial"/>
                <a:sym typeface="Arial"/>
              </a:endParaRPr>
            </a:p>
          </p:txBody>
        </p:sp>
        <p:sp>
          <p:nvSpPr>
            <p:cNvPr id="876" name="Shape 876"/>
            <p:cNvSpPr/>
            <p:nvPr/>
          </p:nvSpPr>
          <p:spPr>
            <a:xfrm>
              <a:off x="5179678" y="356548"/>
              <a:ext cx="603100" cy="467212"/>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7" name="Shape 877"/>
            <p:cNvSpPr txBox="1"/>
            <p:nvPr/>
          </p:nvSpPr>
          <p:spPr>
            <a:xfrm>
              <a:off x="5179678" y="449990"/>
              <a:ext cx="462936" cy="28032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Monda"/>
                <a:ea typeface="Monda"/>
                <a:cs typeface="Monda"/>
                <a:sym typeface="Monda"/>
              </a:endParaRPr>
            </a:p>
          </p:txBody>
        </p:sp>
        <p:sp>
          <p:nvSpPr>
            <p:cNvPr id="878" name="Shape 878"/>
            <p:cNvSpPr/>
            <p:nvPr/>
          </p:nvSpPr>
          <p:spPr>
            <a:xfrm>
              <a:off x="6033123" y="359754"/>
              <a:ext cx="1876572" cy="691200"/>
            </a:xfrm>
            <a:prstGeom prst="roundRect">
              <a:avLst>
                <a:gd name="adj" fmla="val 10000"/>
              </a:avLst>
            </a:prstGeom>
            <a:solidFill>
              <a:schemeClr val="accent4"/>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9" name="Shape 879"/>
            <p:cNvSpPr txBox="1"/>
            <p:nvPr/>
          </p:nvSpPr>
          <p:spPr>
            <a:xfrm>
              <a:off x="6033123" y="359754"/>
              <a:ext cx="1876572" cy="460800"/>
            </a:xfrm>
            <a:prstGeom prst="rect">
              <a:avLst/>
            </a:prstGeom>
            <a:noFill/>
            <a:ln>
              <a:noFill/>
            </a:ln>
          </p:spPr>
          <p:txBody>
            <a:bodyPr spcFirstLastPara="1" wrap="square" lIns="113775" tIns="113775" rIns="113775" bIns="6095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Salida</a:t>
              </a:r>
              <a:endParaRPr sz="1600" b="0" i="0" u="none" strike="noStrike" cap="none">
                <a:solidFill>
                  <a:schemeClr val="lt1"/>
                </a:solidFill>
                <a:latin typeface="Arial"/>
                <a:ea typeface="Arial"/>
                <a:cs typeface="Arial"/>
                <a:sym typeface="Arial"/>
              </a:endParaRPr>
            </a:p>
          </p:txBody>
        </p:sp>
        <p:sp>
          <p:nvSpPr>
            <p:cNvPr id="880" name="Shape 880"/>
            <p:cNvSpPr/>
            <p:nvPr/>
          </p:nvSpPr>
          <p:spPr>
            <a:xfrm>
              <a:off x="6417481" y="820554"/>
              <a:ext cx="1876572" cy="1843200"/>
            </a:xfrm>
            <a:prstGeom prst="roundRect">
              <a:avLst>
                <a:gd name="adj" fmla="val 10000"/>
              </a:avLst>
            </a:prstGeom>
            <a:solidFill>
              <a:schemeClr val="lt1">
                <a:alpha val="89803"/>
              </a:schemeClr>
            </a:solidFill>
            <a:ln w="25400" cap="flat" cmpd="sng">
              <a:solidFill>
                <a:schemeClr val="accent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1" name="Shape 881"/>
            <p:cNvSpPr txBox="1"/>
            <p:nvPr/>
          </p:nvSpPr>
          <p:spPr>
            <a:xfrm>
              <a:off x="6471466" y="874539"/>
              <a:ext cx="1768602" cy="1735230"/>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Aplicación completa, lista para usar</a:t>
              </a:r>
              <a:endParaRPr sz="1600" b="0" i="0" u="none" strike="noStrike" cap="non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Shape 887"/>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888" name="Shape 888"/>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Etapa de mantenimiento</a:t>
            </a:r>
            <a:endParaRPr/>
          </a:p>
        </p:txBody>
      </p:sp>
      <p:sp>
        <p:nvSpPr>
          <p:cNvPr id="889" name="Shape 889"/>
          <p:cNvSpPr txBox="1"/>
          <p:nvPr/>
        </p:nvSpPr>
        <p:spPr>
          <a:xfrm>
            <a:off x="384313" y="1391478"/>
            <a:ext cx="8513111"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Una vez terminado el desarrollo del software, este es publicado para ser consumido por los usuarios.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 partir de aquí se inicia una nueva etapa, en la cual el software se modificará debido a errores o nuevas funcionalidades a ser añadidas.</a:t>
            </a:r>
            <a:endParaRPr/>
          </a:p>
        </p:txBody>
      </p:sp>
      <p:grpSp>
        <p:nvGrpSpPr>
          <p:cNvPr id="890" name="Shape 890"/>
          <p:cNvGrpSpPr/>
          <p:nvPr/>
        </p:nvGrpSpPr>
        <p:grpSpPr>
          <a:xfrm>
            <a:off x="596692" y="3692266"/>
            <a:ext cx="7715881" cy="2535830"/>
            <a:chOff x="3841" y="478496"/>
            <a:chExt cx="7715881" cy="2535830"/>
          </a:xfrm>
        </p:grpSpPr>
        <p:sp>
          <p:nvSpPr>
            <p:cNvPr id="891" name="Shape 891"/>
            <p:cNvSpPr/>
            <p:nvPr/>
          </p:nvSpPr>
          <p:spPr>
            <a:xfrm>
              <a:off x="3841" y="494326"/>
              <a:ext cx="1746626" cy="604800"/>
            </a:xfrm>
            <a:prstGeom prst="roundRect">
              <a:avLst>
                <a:gd name="adj" fmla="val 10000"/>
              </a:avLst>
            </a:prstGeom>
            <a:solidFill>
              <a:schemeClr val="accent2"/>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2" name="Shape 892"/>
            <p:cNvSpPr txBox="1"/>
            <p:nvPr/>
          </p:nvSpPr>
          <p:spPr>
            <a:xfrm>
              <a:off x="3841" y="494326"/>
              <a:ext cx="1746626" cy="403200"/>
            </a:xfrm>
            <a:prstGeom prst="rect">
              <a:avLst/>
            </a:prstGeom>
            <a:noFill/>
            <a:ln>
              <a:noFill/>
            </a:ln>
          </p:spPr>
          <p:txBody>
            <a:bodyPr spcFirstLastPara="1" wrap="square" lIns="99550" tIns="99550" rIns="99550" bIns="53325"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Entrada</a:t>
              </a:r>
              <a:endParaRPr sz="1400" b="0" i="0" u="none" strike="noStrike" cap="none">
                <a:solidFill>
                  <a:schemeClr val="lt1"/>
                </a:solidFill>
                <a:latin typeface="Arial"/>
                <a:ea typeface="Arial"/>
                <a:cs typeface="Arial"/>
                <a:sym typeface="Arial"/>
              </a:endParaRPr>
            </a:p>
          </p:txBody>
        </p:sp>
        <p:sp>
          <p:nvSpPr>
            <p:cNvPr id="893" name="Shape 893"/>
            <p:cNvSpPr/>
            <p:nvPr/>
          </p:nvSpPr>
          <p:spPr>
            <a:xfrm>
              <a:off x="361584" y="897526"/>
              <a:ext cx="1746626" cy="2116800"/>
            </a:xfrm>
            <a:prstGeom prst="roundRect">
              <a:avLst>
                <a:gd name="adj" fmla="val 10000"/>
              </a:avLst>
            </a:prstGeom>
            <a:solidFill>
              <a:schemeClr val="lt1">
                <a:alpha val="89803"/>
              </a:schemeClr>
            </a:solidFill>
            <a:ln w="25400" cap="flat" cmpd="sng">
              <a:solidFill>
                <a:schemeClr val="accent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4" name="Shape 894"/>
            <p:cNvSpPr txBox="1"/>
            <p:nvPr/>
          </p:nvSpPr>
          <p:spPr>
            <a:xfrm>
              <a:off x="412741" y="948683"/>
              <a:ext cx="1644312" cy="2014486"/>
            </a:xfrm>
            <a:prstGeom prst="rect">
              <a:avLst/>
            </a:prstGeom>
            <a:noFill/>
            <a:ln>
              <a:noFill/>
            </a:ln>
          </p:spPr>
          <p:txBody>
            <a:bodyPr spcFirstLastPara="1" wrap="square" lIns="99550" tIns="99550" rIns="99550" bIns="9955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Software listo para usar</a:t>
              </a:r>
              <a:endParaRPr sz="1400" b="0" i="0" u="none" strike="noStrike" cap="none">
                <a:solidFill>
                  <a:srgbClr val="000000"/>
                </a:solidFill>
                <a:latin typeface="Arial"/>
                <a:ea typeface="Arial"/>
                <a:cs typeface="Arial"/>
                <a:sym typeface="Arial"/>
              </a:endParaRPr>
            </a:p>
          </p:txBody>
        </p:sp>
        <p:sp>
          <p:nvSpPr>
            <p:cNvPr id="895" name="Shape 895"/>
            <p:cNvSpPr/>
            <p:nvPr/>
          </p:nvSpPr>
          <p:spPr>
            <a:xfrm>
              <a:off x="2015250" y="478496"/>
              <a:ext cx="561338" cy="434859"/>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6" name="Shape 896"/>
            <p:cNvSpPr txBox="1"/>
            <p:nvPr/>
          </p:nvSpPr>
          <p:spPr>
            <a:xfrm>
              <a:off x="2015250" y="565468"/>
              <a:ext cx="430880" cy="2609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chemeClr val="lt1"/>
                </a:solidFill>
                <a:latin typeface="Monda"/>
                <a:ea typeface="Monda"/>
                <a:cs typeface="Monda"/>
                <a:sym typeface="Monda"/>
              </a:endParaRPr>
            </a:p>
          </p:txBody>
        </p:sp>
        <p:sp>
          <p:nvSpPr>
            <p:cNvPr id="897" name="Shape 897"/>
            <p:cNvSpPr/>
            <p:nvPr/>
          </p:nvSpPr>
          <p:spPr>
            <a:xfrm>
              <a:off x="2809597" y="494326"/>
              <a:ext cx="1746626" cy="604800"/>
            </a:xfrm>
            <a:prstGeom prst="roundRect">
              <a:avLst>
                <a:gd name="adj" fmla="val 10000"/>
              </a:avLst>
            </a:prstGeom>
            <a:solidFill>
              <a:schemeClr val="accent3"/>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8" name="Shape 898"/>
            <p:cNvSpPr txBox="1"/>
            <p:nvPr/>
          </p:nvSpPr>
          <p:spPr>
            <a:xfrm>
              <a:off x="2809597" y="494326"/>
              <a:ext cx="1746626" cy="403200"/>
            </a:xfrm>
            <a:prstGeom prst="rect">
              <a:avLst/>
            </a:prstGeom>
            <a:noFill/>
            <a:ln>
              <a:noFill/>
            </a:ln>
          </p:spPr>
          <p:txBody>
            <a:bodyPr spcFirstLastPara="1" wrap="square" lIns="99550" tIns="99550" rIns="99550" bIns="53325"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Actividades</a:t>
              </a:r>
              <a:endParaRPr sz="1400" b="0" i="0" u="none" strike="noStrike" cap="none">
                <a:solidFill>
                  <a:schemeClr val="lt1"/>
                </a:solidFill>
                <a:latin typeface="Arial"/>
                <a:ea typeface="Arial"/>
                <a:cs typeface="Arial"/>
                <a:sym typeface="Arial"/>
              </a:endParaRPr>
            </a:p>
          </p:txBody>
        </p:sp>
        <p:sp>
          <p:nvSpPr>
            <p:cNvPr id="899" name="Shape 899"/>
            <p:cNvSpPr/>
            <p:nvPr/>
          </p:nvSpPr>
          <p:spPr>
            <a:xfrm>
              <a:off x="3167340" y="897526"/>
              <a:ext cx="1746626" cy="2116800"/>
            </a:xfrm>
            <a:prstGeom prst="roundRect">
              <a:avLst>
                <a:gd name="adj" fmla="val 10000"/>
              </a:avLst>
            </a:prstGeom>
            <a:solidFill>
              <a:schemeClr val="lt1">
                <a:alpha val="89803"/>
              </a:schemeClr>
            </a:solidFill>
            <a:ln w="25400" cap="flat" cmpd="sng">
              <a:solidFill>
                <a:schemeClr val="accent3"/>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0" name="Shape 900"/>
            <p:cNvSpPr txBox="1"/>
            <p:nvPr/>
          </p:nvSpPr>
          <p:spPr>
            <a:xfrm>
              <a:off x="3218497" y="948683"/>
              <a:ext cx="1644312" cy="2014486"/>
            </a:xfrm>
            <a:prstGeom prst="rect">
              <a:avLst/>
            </a:prstGeom>
            <a:noFill/>
            <a:ln>
              <a:noFill/>
            </a:ln>
          </p:spPr>
          <p:txBody>
            <a:bodyPr spcFirstLastPara="1" wrap="square" lIns="99550" tIns="99550" rIns="99550" bIns="9955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Instalación</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Uso en paralelo</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Implementación</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Nuevos requerimientos, correcciones y modificaciones</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Soporte de usuarios</a:t>
              </a:r>
              <a:endParaRPr sz="1400" b="0" i="0" u="none" strike="noStrike" cap="none">
                <a:solidFill>
                  <a:srgbClr val="000000"/>
                </a:solidFill>
                <a:latin typeface="Arial"/>
                <a:ea typeface="Arial"/>
                <a:cs typeface="Arial"/>
                <a:sym typeface="Arial"/>
              </a:endParaRPr>
            </a:p>
          </p:txBody>
        </p:sp>
        <p:sp>
          <p:nvSpPr>
            <p:cNvPr id="901" name="Shape 901"/>
            <p:cNvSpPr/>
            <p:nvPr/>
          </p:nvSpPr>
          <p:spPr>
            <a:xfrm>
              <a:off x="4821006" y="478496"/>
              <a:ext cx="561338" cy="434859"/>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2" name="Shape 902"/>
            <p:cNvSpPr txBox="1"/>
            <p:nvPr/>
          </p:nvSpPr>
          <p:spPr>
            <a:xfrm>
              <a:off x="4821006" y="565468"/>
              <a:ext cx="430880" cy="2609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100" b="0" i="0" u="none" strike="noStrike" cap="none">
                <a:solidFill>
                  <a:schemeClr val="lt1"/>
                </a:solidFill>
                <a:latin typeface="Monda"/>
                <a:ea typeface="Monda"/>
                <a:cs typeface="Monda"/>
                <a:sym typeface="Monda"/>
              </a:endParaRPr>
            </a:p>
          </p:txBody>
        </p:sp>
        <p:sp>
          <p:nvSpPr>
            <p:cNvPr id="903" name="Shape 903"/>
            <p:cNvSpPr/>
            <p:nvPr/>
          </p:nvSpPr>
          <p:spPr>
            <a:xfrm>
              <a:off x="5615353" y="494326"/>
              <a:ext cx="1746626" cy="604800"/>
            </a:xfrm>
            <a:prstGeom prst="roundRect">
              <a:avLst>
                <a:gd name="adj" fmla="val 10000"/>
              </a:avLst>
            </a:prstGeom>
            <a:solidFill>
              <a:schemeClr val="accent4"/>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4" name="Shape 904"/>
            <p:cNvSpPr txBox="1"/>
            <p:nvPr/>
          </p:nvSpPr>
          <p:spPr>
            <a:xfrm>
              <a:off x="5615353" y="494326"/>
              <a:ext cx="1746626" cy="403200"/>
            </a:xfrm>
            <a:prstGeom prst="rect">
              <a:avLst/>
            </a:prstGeom>
            <a:noFill/>
            <a:ln>
              <a:noFill/>
            </a:ln>
          </p:spPr>
          <p:txBody>
            <a:bodyPr spcFirstLastPara="1" wrap="square" lIns="99550" tIns="99550" rIns="99550" bIns="53325"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Salida</a:t>
              </a:r>
              <a:endParaRPr sz="1400" b="0" i="0" u="none" strike="noStrike" cap="none">
                <a:solidFill>
                  <a:schemeClr val="lt1"/>
                </a:solidFill>
                <a:latin typeface="Arial"/>
                <a:ea typeface="Arial"/>
                <a:cs typeface="Arial"/>
                <a:sym typeface="Arial"/>
              </a:endParaRPr>
            </a:p>
          </p:txBody>
        </p:sp>
        <p:sp>
          <p:nvSpPr>
            <p:cNvPr id="905" name="Shape 905"/>
            <p:cNvSpPr/>
            <p:nvPr/>
          </p:nvSpPr>
          <p:spPr>
            <a:xfrm>
              <a:off x="5973096" y="897526"/>
              <a:ext cx="1746626" cy="2116800"/>
            </a:xfrm>
            <a:prstGeom prst="roundRect">
              <a:avLst>
                <a:gd name="adj" fmla="val 10000"/>
              </a:avLst>
            </a:prstGeom>
            <a:solidFill>
              <a:schemeClr val="lt1">
                <a:alpha val="89803"/>
              </a:schemeClr>
            </a:solidFill>
            <a:ln w="25400" cap="flat" cmpd="sng">
              <a:solidFill>
                <a:schemeClr val="accent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6" name="Shape 906"/>
            <p:cNvSpPr txBox="1"/>
            <p:nvPr/>
          </p:nvSpPr>
          <p:spPr>
            <a:xfrm>
              <a:off x="6024253" y="948683"/>
              <a:ext cx="1644312" cy="2014486"/>
            </a:xfrm>
            <a:prstGeom prst="rect">
              <a:avLst/>
            </a:prstGeom>
            <a:noFill/>
            <a:ln>
              <a:noFill/>
            </a:ln>
          </p:spPr>
          <p:txBody>
            <a:bodyPr spcFirstLastPara="1" wrap="square" lIns="99550" tIns="99550" rIns="99550" bIns="9955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Aplicación respondiendo a las necesidades actuales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Shape 912"/>
          <p:cNvSpPr txBox="1">
            <a:spLocks noGrp="1"/>
          </p:cNvSpPr>
          <p:nvPr>
            <p:ph type="title"/>
          </p:nvPr>
        </p:nvSpPr>
        <p:spPr>
          <a:xfrm>
            <a:off x="2263471" y="2690340"/>
            <a:ext cx="6478193" cy="1461036"/>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Contenido: XP para el desarrollo de software</a:t>
            </a:r>
            <a:br>
              <a:rPr lang="en-US" sz="3000" b="1" i="0" u="none" strike="noStrike" cap="none">
                <a:solidFill>
                  <a:schemeClr val="lt1"/>
                </a:solidFill>
                <a:latin typeface="Arial"/>
                <a:ea typeface="Arial"/>
                <a:cs typeface="Arial"/>
                <a:sym typeface="Arial"/>
              </a:rPr>
            </a:br>
            <a:r>
              <a:rPr lang="en-US" sz="3000" b="1" i="0" u="none" strike="noStrike" cap="none">
                <a:solidFill>
                  <a:schemeClr val="lt1"/>
                </a:solidFill>
                <a:latin typeface="Arial"/>
                <a:ea typeface="Arial"/>
                <a:cs typeface="Arial"/>
                <a:sym typeface="Arial"/>
              </a:rPr>
              <a:t>(20 minutos)</a:t>
            </a:r>
            <a:endParaRPr sz="3000" b="1" i="0" u="none" strike="noStrike" cap="none">
              <a:solidFill>
                <a:schemeClr val="lt1"/>
              </a:solidFill>
              <a:latin typeface="Arial"/>
              <a:ea typeface="Arial"/>
              <a:cs typeface="Arial"/>
              <a:sym typeface="Arial"/>
            </a:endParaRPr>
          </a:p>
        </p:txBody>
      </p:sp>
      <p:sp>
        <p:nvSpPr>
          <p:cNvPr id="913" name="Shape 913"/>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800"/>
              <a:buFont typeface="Arial"/>
              <a:buNone/>
            </a:pPr>
            <a:r>
              <a:rPr lang="en-US" sz="8800" b="1" i="0" u="none" strike="noStrike" cap="none">
                <a:solidFill>
                  <a:schemeClr val="dk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920" name="Shape 920"/>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¿Qué es XP(eXtreme Programming)?</a:t>
            </a:r>
            <a:endParaRPr/>
          </a:p>
        </p:txBody>
      </p:sp>
      <p:sp>
        <p:nvSpPr>
          <p:cNvPr id="921" name="Shape 921"/>
          <p:cNvSpPr txBox="1"/>
          <p:nvPr/>
        </p:nvSpPr>
        <p:spPr>
          <a:xfrm>
            <a:off x="384313" y="1391478"/>
            <a:ext cx="8513111" cy="44012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Método de gestión de desarrollo de software.</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Método ágil de desarrollo de software</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Método centrado en el usuario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Equipos de programación de alto desempeño y alto conocimiento de programación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Basado en tareas de ingeniería</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Programación por pares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Revisión semanal de código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27" name="Shape 927"/>
          <p:cNvPicPr preferRelativeResize="0"/>
          <p:nvPr/>
        </p:nvPicPr>
        <p:blipFill rotWithShape="1">
          <a:blip r:embed="rId3">
            <a:alphaModFix/>
          </a:blip>
          <a:srcRect/>
          <a:stretch/>
        </p:blipFill>
        <p:spPr>
          <a:xfrm>
            <a:off x="712127" y="1791588"/>
            <a:ext cx="7736380" cy="4330542"/>
          </a:xfrm>
          <a:prstGeom prst="rect">
            <a:avLst/>
          </a:prstGeom>
          <a:noFill/>
          <a:ln>
            <a:noFill/>
          </a:ln>
        </p:spPr>
      </p:pic>
      <p:sp>
        <p:nvSpPr>
          <p:cNvPr id="928" name="Shape 92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929" name="Shape 929"/>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Metodología XP</a:t>
            </a:r>
            <a:endParaRPr/>
          </a:p>
        </p:txBody>
      </p:sp>
      <p:sp>
        <p:nvSpPr>
          <p:cNvPr id="930" name="Shape 930"/>
          <p:cNvSpPr txBox="1"/>
          <p:nvPr/>
        </p:nvSpPr>
        <p:spPr>
          <a:xfrm>
            <a:off x="384313" y="1391478"/>
            <a:ext cx="851311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Observa este video explicativo.</a:t>
            </a:r>
            <a:endParaRPr/>
          </a:p>
        </p:txBody>
      </p:sp>
      <p:sp>
        <p:nvSpPr>
          <p:cNvPr id="931" name="Shape 931"/>
          <p:cNvSpPr/>
          <p:nvPr/>
        </p:nvSpPr>
        <p:spPr>
          <a:xfrm>
            <a:off x="1814897" y="6136723"/>
            <a:ext cx="5530840" cy="30770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https://www.youtube.com/watch?v=kFM2Vcu-BRo</a:t>
            </a:r>
            <a:endParaRPr/>
          </a:p>
        </p:txBody>
      </p:sp>
      <p:grpSp>
        <p:nvGrpSpPr>
          <p:cNvPr id="932" name="Shape 932"/>
          <p:cNvGrpSpPr/>
          <p:nvPr/>
        </p:nvGrpSpPr>
        <p:grpSpPr>
          <a:xfrm>
            <a:off x="3708105" y="2930080"/>
            <a:ext cx="1511818" cy="1511818"/>
            <a:chOff x="3707904" y="2560544"/>
            <a:chExt cx="1512168" cy="1512168"/>
          </a:xfrm>
        </p:grpSpPr>
        <p:sp>
          <p:nvSpPr>
            <p:cNvPr id="933" name="Shape 933"/>
            <p:cNvSpPr/>
            <p:nvPr/>
          </p:nvSpPr>
          <p:spPr>
            <a:xfrm>
              <a:off x="3707904" y="2560544"/>
              <a:ext cx="1512168" cy="1512168"/>
            </a:xfrm>
            <a:prstGeom prst="ellipse">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4" name="Shape 934"/>
            <p:cNvSpPr/>
            <p:nvPr/>
          </p:nvSpPr>
          <p:spPr>
            <a:xfrm rot="5400000">
              <a:off x="4237845" y="2942784"/>
              <a:ext cx="785542" cy="677191"/>
            </a:xfrm>
            <a:prstGeom prst="triangle">
              <a:avLst>
                <a:gd name="adj" fmla="val 5000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2263471" y="2690340"/>
            <a:ext cx="6478193" cy="1477319"/>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Apertura – Gestión de los proyectos de desarrollo</a:t>
            </a:r>
            <a:br>
              <a:rPr lang="en-US" sz="3000" b="1" i="0" u="none" strike="noStrike" cap="none">
                <a:solidFill>
                  <a:schemeClr val="lt1"/>
                </a:solidFill>
                <a:latin typeface="Arial"/>
                <a:ea typeface="Arial"/>
                <a:cs typeface="Arial"/>
                <a:sym typeface="Arial"/>
              </a:rPr>
            </a:br>
            <a:r>
              <a:rPr lang="en-US" sz="3000" b="1" i="0" u="none" strike="noStrike" cap="none">
                <a:solidFill>
                  <a:schemeClr val="lt1"/>
                </a:solidFill>
                <a:latin typeface="Arial"/>
                <a:ea typeface="Arial"/>
                <a:cs typeface="Arial"/>
                <a:sym typeface="Arial"/>
              </a:rPr>
              <a:t>(10 minutos)</a:t>
            </a:r>
            <a:endParaRPr/>
          </a:p>
        </p:txBody>
      </p:sp>
      <p:sp>
        <p:nvSpPr>
          <p:cNvPr id="515" name="Shape 515"/>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800"/>
              <a:buFont typeface="Arial"/>
              <a:buNone/>
            </a:pPr>
            <a:r>
              <a:rPr lang="en-US" sz="8800" b="1"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Shape 94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941" name="Shape 94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Reglas XP</a:t>
            </a:r>
            <a:endParaRPr/>
          </a:p>
        </p:txBody>
      </p:sp>
      <p:sp>
        <p:nvSpPr>
          <p:cNvPr id="942" name="Shape 942"/>
          <p:cNvSpPr txBox="1"/>
          <p:nvPr/>
        </p:nvSpPr>
        <p:spPr>
          <a:xfrm>
            <a:off x="384313" y="1391478"/>
            <a:ext cx="8513111" cy="47089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 programa por parejas.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Los sprints duran entre 1 y 2 semanas.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 realiza una revisión semanal de código.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En la revisión semanal:</a:t>
            </a:r>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Se eliminan unidades que no cumplen con los estándares de código.</a:t>
            </a:r>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Se planean los sprints de la siguiente semana.</a:t>
            </a:r>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Si se detectan módulos incorrectos, estos pueden ser cambiados o eliminados completamente.</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 realiza testing y deployment de la aplicación con cada unidad desarrollada.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Shape 94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949" name="Shape 949"/>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Proceso XP</a:t>
            </a:r>
            <a:endParaRPr/>
          </a:p>
        </p:txBody>
      </p:sp>
      <p:grpSp>
        <p:nvGrpSpPr>
          <p:cNvPr id="950" name="Shape 950"/>
          <p:cNvGrpSpPr/>
          <p:nvPr/>
        </p:nvGrpSpPr>
        <p:grpSpPr>
          <a:xfrm>
            <a:off x="1959665" y="1160415"/>
            <a:ext cx="5224667" cy="5043517"/>
            <a:chOff x="1644221" y="1956"/>
            <a:chExt cx="5224667" cy="5043517"/>
          </a:xfrm>
        </p:grpSpPr>
        <p:sp>
          <p:nvSpPr>
            <p:cNvPr id="951" name="Shape 951"/>
            <p:cNvSpPr/>
            <p:nvPr/>
          </p:nvSpPr>
          <p:spPr>
            <a:xfrm>
              <a:off x="3494823" y="1956"/>
              <a:ext cx="1523464" cy="1523464"/>
            </a:xfrm>
            <a:prstGeom prst="ellipse">
              <a:avLst/>
            </a:prstGeom>
            <a:solidFill>
              <a:srgbClr val="94CF0F"/>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2" name="Shape 952"/>
            <p:cNvSpPr txBox="1"/>
            <p:nvPr/>
          </p:nvSpPr>
          <p:spPr>
            <a:xfrm>
              <a:off x="3717929" y="225062"/>
              <a:ext cx="1077252" cy="1077252"/>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Programación en Pares</a:t>
              </a:r>
              <a:endParaRPr/>
            </a:p>
          </p:txBody>
        </p:sp>
        <p:sp>
          <p:nvSpPr>
            <p:cNvPr id="953" name="Shape 953"/>
            <p:cNvSpPr/>
            <p:nvPr/>
          </p:nvSpPr>
          <p:spPr>
            <a:xfrm rot="2160000">
              <a:off x="4970123" y="1172137"/>
              <a:ext cx="404922" cy="514169"/>
            </a:xfrm>
            <a:prstGeom prst="rightArrow">
              <a:avLst>
                <a:gd name="adj1" fmla="val 60000"/>
                <a:gd name="adj2" fmla="val 50000"/>
              </a:avLst>
            </a:prstGeom>
            <a:solidFill>
              <a:srgbClr val="C8E4A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4" name="Shape 954"/>
            <p:cNvSpPr txBox="1"/>
            <p:nvPr/>
          </p:nvSpPr>
          <p:spPr>
            <a:xfrm rot="2160000">
              <a:off x="4981723" y="1239270"/>
              <a:ext cx="283445" cy="3085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55" name="Shape 955"/>
            <p:cNvSpPr/>
            <p:nvPr/>
          </p:nvSpPr>
          <p:spPr>
            <a:xfrm>
              <a:off x="5345424" y="1346496"/>
              <a:ext cx="1523464" cy="1523464"/>
            </a:xfrm>
            <a:prstGeom prst="ellipse">
              <a:avLst/>
            </a:prstGeom>
            <a:solidFill>
              <a:srgbClr val="94CF0F"/>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6" name="Shape 956"/>
            <p:cNvSpPr txBox="1"/>
            <p:nvPr/>
          </p:nvSpPr>
          <p:spPr>
            <a:xfrm>
              <a:off x="5568530" y="1569602"/>
              <a:ext cx="1077252" cy="1077252"/>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Revisión de Código</a:t>
              </a:r>
              <a:endParaRPr/>
            </a:p>
          </p:txBody>
        </p:sp>
        <p:sp>
          <p:nvSpPr>
            <p:cNvPr id="957" name="Shape 957"/>
            <p:cNvSpPr/>
            <p:nvPr/>
          </p:nvSpPr>
          <p:spPr>
            <a:xfrm rot="6480000">
              <a:off x="5554803" y="2928001"/>
              <a:ext cx="404922" cy="514169"/>
            </a:xfrm>
            <a:prstGeom prst="rightArrow">
              <a:avLst>
                <a:gd name="adj1" fmla="val 60000"/>
                <a:gd name="adj2" fmla="val 50000"/>
              </a:avLst>
            </a:prstGeom>
            <a:solidFill>
              <a:srgbClr val="C8E4A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8" name="Shape 958"/>
            <p:cNvSpPr txBox="1"/>
            <p:nvPr/>
          </p:nvSpPr>
          <p:spPr>
            <a:xfrm rot="-4320000">
              <a:off x="5634311" y="2973069"/>
              <a:ext cx="283445" cy="3085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59" name="Shape 959"/>
            <p:cNvSpPr/>
            <p:nvPr/>
          </p:nvSpPr>
          <p:spPr>
            <a:xfrm>
              <a:off x="4638557" y="3522009"/>
              <a:ext cx="1523464" cy="1523464"/>
            </a:xfrm>
            <a:prstGeom prst="ellipse">
              <a:avLst/>
            </a:prstGeom>
            <a:solidFill>
              <a:srgbClr val="94CF0F"/>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0" name="Shape 960"/>
            <p:cNvSpPr txBox="1"/>
            <p:nvPr/>
          </p:nvSpPr>
          <p:spPr>
            <a:xfrm>
              <a:off x="4861663" y="3745115"/>
              <a:ext cx="1077252" cy="1077252"/>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Pruebas por unidades</a:t>
              </a:r>
              <a:endParaRPr/>
            </a:p>
          </p:txBody>
        </p:sp>
        <p:sp>
          <p:nvSpPr>
            <p:cNvPr id="961" name="Shape 961"/>
            <p:cNvSpPr/>
            <p:nvPr/>
          </p:nvSpPr>
          <p:spPr>
            <a:xfrm rot="10800000">
              <a:off x="4065554" y="4026657"/>
              <a:ext cx="404922" cy="514169"/>
            </a:xfrm>
            <a:prstGeom prst="rightArrow">
              <a:avLst>
                <a:gd name="adj1" fmla="val 60000"/>
                <a:gd name="adj2" fmla="val 50000"/>
              </a:avLst>
            </a:prstGeom>
            <a:solidFill>
              <a:srgbClr val="C8E4A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2" name="Shape 962"/>
            <p:cNvSpPr txBox="1"/>
            <p:nvPr/>
          </p:nvSpPr>
          <p:spPr>
            <a:xfrm>
              <a:off x="4187031" y="4129491"/>
              <a:ext cx="283445" cy="3085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63" name="Shape 963"/>
            <p:cNvSpPr/>
            <p:nvPr/>
          </p:nvSpPr>
          <p:spPr>
            <a:xfrm>
              <a:off x="2351088" y="3522009"/>
              <a:ext cx="1523464" cy="1523464"/>
            </a:xfrm>
            <a:prstGeom prst="ellipse">
              <a:avLst/>
            </a:prstGeom>
            <a:solidFill>
              <a:srgbClr val="94CF0F"/>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4" name="Shape 964"/>
            <p:cNvSpPr txBox="1"/>
            <p:nvPr/>
          </p:nvSpPr>
          <p:spPr>
            <a:xfrm>
              <a:off x="2574194" y="3745115"/>
              <a:ext cx="1077252" cy="1077252"/>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Pruebas de Integración</a:t>
              </a:r>
              <a:endParaRPr/>
            </a:p>
          </p:txBody>
        </p:sp>
        <p:sp>
          <p:nvSpPr>
            <p:cNvPr id="965" name="Shape 965"/>
            <p:cNvSpPr/>
            <p:nvPr/>
          </p:nvSpPr>
          <p:spPr>
            <a:xfrm rot="-6480000">
              <a:off x="2560467" y="2949799"/>
              <a:ext cx="404922" cy="514169"/>
            </a:xfrm>
            <a:prstGeom prst="rightArrow">
              <a:avLst>
                <a:gd name="adj1" fmla="val 60000"/>
                <a:gd name="adj2" fmla="val 50000"/>
              </a:avLst>
            </a:prstGeom>
            <a:solidFill>
              <a:srgbClr val="C8E4A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6" name="Shape 966"/>
            <p:cNvSpPr txBox="1"/>
            <p:nvPr/>
          </p:nvSpPr>
          <p:spPr>
            <a:xfrm rot="4320000">
              <a:off x="2639975" y="3110399"/>
              <a:ext cx="283445" cy="3085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967" name="Shape 967"/>
            <p:cNvSpPr/>
            <p:nvPr/>
          </p:nvSpPr>
          <p:spPr>
            <a:xfrm>
              <a:off x="1644221" y="1346496"/>
              <a:ext cx="1523464" cy="1523464"/>
            </a:xfrm>
            <a:prstGeom prst="ellipse">
              <a:avLst/>
            </a:prstGeom>
            <a:solidFill>
              <a:srgbClr val="94CF0F"/>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8" name="Shape 968"/>
            <p:cNvSpPr txBox="1"/>
            <p:nvPr/>
          </p:nvSpPr>
          <p:spPr>
            <a:xfrm>
              <a:off x="1867327" y="1569602"/>
              <a:ext cx="1077252" cy="1077252"/>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Planeación del proyecto</a:t>
              </a:r>
              <a:endParaRPr/>
            </a:p>
          </p:txBody>
        </p:sp>
        <p:sp>
          <p:nvSpPr>
            <p:cNvPr id="969" name="Shape 969"/>
            <p:cNvSpPr/>
            <p:nvPr/>
          </p:nvSpPr>
          <p:spPr>
            <a:xfrm rot="-2160000">
              <a:off x="3119521" y="1185610"/>
              <a:ext cx="404922" cy="514169"/>
            </a:xfrm>
            <a:prstGeom prst="rightArrow">
              <a:avLst>
                <a:gd name="adj1" fmla="val 60000"/>
                <a:gd name="adj2" fmla="val 50000"/>
              </a:avLst>
            </a:prstGeom>
            <a:solidFill>
              <a:srgbClr val="C8E4A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0" name="Shape 970"/>
            <p:cNvSpPr txBox="1"/>
            <p:nvPr/>
          </p:nvSpPr>
          <p:spPr>
            <a:xfrm rot="-2160000">
              <a:off x="3131121" y="1324145"/>
              <a:ext cx="283445" cy="3085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Shape 976"/>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977" name="Shape 977"/>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Ventajas del XP</a:t>
            </a:r>
            <a:endParaRPr/>
          </a:p>
        </p:txBody>
      </p:sp>
      <p:sp>
        <p:nvSpPr>
          <p:cNvPr id="978" name="Shape 978"/>
          <p:cNvSpPr txBox="1"/>
          <p:nvPr/>
        </p:nvSpPr>
        <p:spPr>
          <a:xfrm>
            <a:off x="384313" y="1391478"/>
            <a:ext cx="8513111" cy="37856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 tienen prototipos funcionales en las etapas tempranas del desarrollo.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No se genera documentación permitiendo al equipo de desarrollo ser más dinámicos en la toma de decisiones.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 involucra al cliente desde el principio de desarrollo.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El cliente decide que módulos desea que se programen primero, no el equipo de desarrollo.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Al ser un desarrollo en pares, se incrementa el dinamismo y la creatividad.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Shape 984"/>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985" name="Shape 985"/>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En consecuencia..</a:t>
            </a:r>
            <a:endParaRPr/>
          </a:p>
        </p:txBody>
      </p:sp>
      <p:sp>
        <p:nvSpPr>
          <p:cNvPr id="986" name="Shape 986"/>
          <p:cNvSpPr txBox="1"/>
          <p:nvPr/>
        </p:nvSpPr>
        <p:spPr>
          <a:xfrm>
            <a:off x="384313" y="1391478"/>
            <a:ext cx="8513111" cy="37856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XP es perfecta para proyecto pequeños, no así para proyectos medianos o grandes.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 requiere que el cliente tenga algunos conocimientos de informática y tenga un pleno conocimiento del funcionamiento del sistema que busca obtener.</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 requiere que el cliente se encuentre dedicado al desarrollo del sistema. Es decir, se encuentre presente con el equipo de desarrollo.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Al no generarse documentación, esto puede generar problemas en el futuro.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Shape 992"/>
          <p:cNvSpPr txBox="1">
            <a:spLocks noGrp="1"/>
          </p:cNvSpPr>
          <p:nvPr>
            <p:ph type="title"/>
          </p:nvPr>
        </p:nvSpPr>
        <p:spPr>
          <a:xfrm>
            <a:off x="2263471" y="2690340"/>
            <a:ext cx="6478193" cy="1461036"/>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Contenido: TDD para el desarrollo de software</a:t>
            </a:r>
            <a:br>
              <a:rPr lang="en-US" sz="3000" b="1" i="0" u="none" strike="noStrike" cap="none">
                <a:solidFill>
                  <a:schemeClr val="lt1"/>
                </a:solidFill>
                <a:latin typeface="Arial"/>
                <a:ea typeface="Arial"/>
                <a:cs typeface="Arial"/>
                <a:sym typeface="Arial"/>
              </a:rPr>
            </a:br>
            <a:r>
              <a:rPr lang="en-US" sz="3000" b="1" i="0" u="none" strike="noStrike" cap="none">
                <a:solidFill>
                  <a:schemeClr val="lt1"/>
                </a:solidFill>
                <a:latin typeface="Arial"/>
                <a:ea typeface="Arial"/>
                <a:cs typeface="Arial"/>
                <a:sym typeface="Arial"/>
              </a:rPr>
              <a:t>(30 minutos)</a:t>
            </a:r>
            <a:endParaRPr sz="3000" b="1" i="0" u="none" strike="noStrike" cap="none">
              <a:solidFill>
                <a:schemeClr val="lt1"/>
              </a:solidFill>
              <a:latin typeface="Arial"/>
              <a:ea typeface="Arial"/>
              <a:cs typeface="Arial"/>
              <a:sym typeface="Arial"/>
            </a:endParaRPr>
          </a:p>
        </p:txBody>
      </p:sp>
      <p:sp>
        <p:nvSpPr>
          <p:cNvPr id="993" name="Shape 993"/>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800"/>
              <a:buFont typeface="Arial"/>
              <a:buNone/>
            </a:pPr>
            <a:r>
              <a:rPr lang="en-US" sz="8800" b="1" i="0" u="none" strike="noStrike" cap="none">
                <a:solidFill>
                  <a:schemeClr val="dk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Shape 100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001" name="Shape 100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¿Qué esTDD (Test Driven Development)?</a:t>
            </a:r>
            <a:endParaRPr/>
          </a:p>
        </p:txBody>
      </p:sp>
      <p:sp>
        <p:nvSpPr>
          <p:cNvPr id="1002" name="Shape 1002"/>
          <p:cNvSpPr txBox="1"/>
          <p:nvPr/>
        </p:nvSpPr>
        <p:spPr>
          <a:xfrm>
            <a:off x="384313" y="1391478"/>
            <a:ext cx="8513111"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Proceso iterativo en el cual el desarrollo está guiado por los test.</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Primero escribimos los test que expresan los requerimientos a cumplir luego desarrollamos para cumplir con dichos requerimientos.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pic>
        <p:nvPicPr>
          <p:cNvPr id="1008" name="Shape 1008"/>
          <p:cNvPicPr preferRelativeResize="0"/>
          <p:nvPr/>
        </p:nvPicPr>
        <p:blipFill rotWithShape="1">
          <a:blip r:embed="rId3">
            <a:alphaModFix/>
          </a:blip>
          <a:srcRect/>
          <a:stretch/>
        </p:blipFill>
        <p:spPr>
          <a:xfrm>
            <a:off x="580602" y="1646314"/>
            <a:ext cx="8034760" cy="4372349"/>
          </a:xfrm>
          <a:prstGeom prst="rect">
            <a:avLst/>
          </a:prstGeom>
          <a:noFill/>
          <a:ln>
            <a:noFill/>
          </a:ln>
        </p:spPr>
      </p:pic>
      <p:sp>
        <p:nvSpPr>
          <p:cNvPr id="1009" name="Shape 1009"/>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010" name="Shape 1010"/>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Charla Pruebas Unitarias y TDD</a:t>
            </a:r>
            <a:endParaRPr/>
          </a:p>
        </p:txBody>
      </p:sp>
      <p:sp>
        <p:nvSpPr>
          <p:cNvPr id="1011" name="Shape 1011"/>
          <p:cNvSpPr/>
          <p:nvPr/>
        </p:nvSpPr>
        <p:spPr>
          <a:xfrm>
            <a:off x="1805939" y="6132315"/>
            <a:ext cx="553212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http://www.youtube.com/watch?v=hWeKICBQuOk</a:t>
            </a:r>
            <a:endParaRPr dirty="0"/>
          </a:p>
        </p:txBody>
      </p:sp>
      <p:grpSp>
        <p:nvGrpSpPr>
          <p:cNvPr id="1012" name="Shape 1012"/>
          <p:cNvGrpSpPr/>
          <p:nvPr/>
        </p:nvGrpSpPr>
        <p:grpSpPr>
          <a:xfrm>
            <a:off x="3779912" y="3256461"/>
            <a:ext cx="1512168" cy="1512168"/>
            <a:chOff x="3707904" y="2560544"/>
            <a:chExt cx="1512168" cy="1512168"/>
          </a:xfrm>
        </p:grpSpPr>
        <p:sp>
          <p:nvSpPr>
            <p:cNvPr id="1013" name="Shape 1013"/>
            <p:cNvSpPr/>
            <p:nvPr/>
          </p:nvSpPr>
          <p:spPr>
            <a:xfrm>
              <a:off x="3707904" y="2560544"/>
              <a:ext cx="1512168" cy="1512168"/>
            </a:xfrm>
            <a:prstGeom prst="ellipse">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4" name="Shape 1014"/>
            <p:cNvSpPr/>
            <p:nvPr/>
          </p:nvSpPr>
          <p:spPr>
            <a:xfrm rot="5400000">
              <a:off x="4237845" y="2942784"/>
              <a:ext cx="785542" cy="677191"/>
            </a:xfrm>
            <a:prstGeom prst="triangle">
              <a:avLst>
                <a:gd name="adj" fmla="val 5000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15" name="Shape 1015"/>
          <p:cNvSpPr txBox="1"/>
          <p:nvPr/>
        </p:nvSpPr>
        <p:spPr>
          <a:xfrm>
            <a:off x="446068" y="938731"/>
            <a:ext cx="85389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Observar este video fuera de clase como tarea ya que dura casi una hora.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023" name="Shape 1023"/>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dirty="0">
                <a:solidFill>
                  <a:schemeClr val="dk1"/>
                </a:solidFill>
                <a:latin typeface="Arial"/>
                <a:ea typeface="Arial"/>
                <a:cs typeface="Arial"/>
                <a:sym typeface="Arial"/>
              </a:rPr>
              <a:t>Test Driven Development</a:t>
            </a:r>
            <a:endParaRPr dirty="0"/>
          </a:p>
        </p:txBody>
      </p:sp>
      <p:pic>
        <p:nvPicPr>
          <p:cNvPr id="1024" name="Shape 1024"/>
          <p:cNvPicPr preferRelativeResize="0"/>
          <p:nvPr/>
        </p:nvPicPr>
        <p:blipFill rotWithShape="1">
          <a:blip r:embed="rId3">
            <a:alphaModFix/>
          </a:blip>
          <a:srcRect/>
          <a:stretch/>
        </p:blipFill>
        <p:spPr>
          <a:xfrm>
            <a:off x="1104427" y="1605691"/>
            <a:ext cx="6935145" cy="3912335"/>
          </a:xfrm>
          <a:prstGeom prst="rect">
            <a:avLst/>
          </a:prstGeom>
          <a:noFill/>
          <a:ln>
            <a:noFill/>
          </a:ln>
          <a:effectLst>
            <a:outerShdw blurRad="292100" dist="139700" dir="2700000" algn="tl" rotWithShape="0">
              <a:srgbClr val="333333">
                <a:alpha val="64705"/>
              </a:srgbClr>
            </a:outerShdw>
          </a:effectLst>
        </p:spPr>
      </p:pic>
      <p:sp>
        <p:nvSpPr>
          <p:cNvPr id="1025" name="Shape 1025"/>
          <p:cNvSpPr/>
          <p:nvPr/>
        </p:nvSpPr>
        <p:spPr>
          <a:xfrm>
            <a:off x="1814258" y="5767929"/>
            <a:ext cx="553212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4"/>
              </a:rPr>
              <a:t>https://www.youtube.com/watch?v=zm1Jn5jb53g</a:t>
            </a:r>
            <a:endParaRPr sz="1400" b="0" i="0" u="none" strike="noStrike" cap="none">
              <a:solidFill>
                <a:srgbClr val="000000"/>
              </a:solidFill>
              <a:latin typeface="Arial"/>
              <a:ea typeface="Arial"/>
              <a:cs typeface="Arial"/>
              <a:sym typeface="Arial"/>
            </a:endParaRPr>
          </a:p>
        </p:txBody>
      </p:sp>
      <p:grpSp>
        <p:nvGrpSpPr>
          <p:cNvPr id="1026" name="Shape 1026"/>
          <p:cNvGrpSpPr/>
          <p:nvPr/>
        </p:nvGrpSpPr>
        <p:grpSpPr>
          <a:xfrm>
            <a:off x="3779912" y="2781722"/>
            <a:ext cx="1512168" cy="1512168"/>
            <a:chOff x="3707904" y="2560544"/>
            <a:chExt cx="1512168" cy="1512168"/>
          </a:xfrm>
        </p:grpSpPr>
        <p:sp>
          <p:nvSpPr>
            <p:cNvPr id="1027" name="Shape 1027"/>
            <p:cNvSpPr/>
            <p:nvPr/>
          </p:nvSpPr>
          <p:spPr>
            <a:xfrm>
              <a:off x="3707904" y="2560544"/>
              <a:ext cx="1512168" cy="1512168"/>
            </a:xfrm>
            <a:prstGeom prst="ellipse">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28" name="Shape 1028"/>
            <p:cNvSpPr/>
            <p:nvPr/>
          </p:nvSpPr>
          <p:spPr>
            <a:xfrm rot="5400000">
              <a:off x="4237845" y="2942784"/>
              <a:ext cx="785542" cy="677191"/>
            </a:xfrm>
            <a:prstGeom prst="triangle">
              <a:avLst>
                <a:gd name="adj" fmla="val 5000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035" name="Shape 1035"/>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Reglas TDD</a:t>
            </a:r>
            <a:endParaRPr/>
          </a:p>
        </p:txBody>
      </p:sp>
      <p:sp>
        <p:nvSpPr>
          <p:cNvPr id="1036" name="Shape 1036"/>
          <p:cNvSpPr txBox="1"/>
          <p:nvPr/>
        </p:nvSpPr>
        <p:spPr>
          <a:xfrm>
            <a:off x="384313" y="1391478"/>
            <a:ext cx="8513111" cy="2246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Nunca escribir una línea de código a menos que tengamos un test fallando. </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Los tests representan los requerimientos que el código debe satisfacer, si no hay requerimiento es porque no hay nada que implementar.</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Eliminar duplicación de código.</a:t>
            </a:r>
            <a:endParaRPr/>
          </a:p>
        </p:txBody>
      </p:sp>
      <p:pic>
        <p:nvPicPr>
          <p:cNvPr id="1037" name="Shape 1037" descr="tdd.jpg"/>
          <p:cNvPicPr preferRelativeResize="0"/>
          <p:nvPr/>
        </p:nvPicPr>
        <p:blipFill rotWithShape="1">
          <a:blip r:embed="rId3">
            <a:alphaModFix/>
          </a:blip>
          <a:srcRect/>
          <a:stretch/>
        </p:blipFill>
        <p:spPr>
          <a:xfrm>
            <a:off x="2994991" y="3640315"/>
            <a:ext cx="3097778" cy="2613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Shape 1043"/>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044" name="Shape 1044"/>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TDD como práctica metodológica</a:t>
            </a:r>
            <a:endParaRPr/>
          </a:p>
        </p:txBody>
      </p:sp>
      <p:sp>
        <p:nvSpPr>
          <p:cNvPr id="1045" name="Shape 1045"/>
          <p:cNvSpPr txBox="1"/>
          <p:nvPr/>
        </p:nvSpPr>
        <p:spPr>
          <a:xfrm>
            <a:off x="384313" y="1391478"/>
            <a:ext cx="4462577" cy="44012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Test-First: las pruebas se escriben antes del propio código a probar. </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Automatización: las pruebas del programa deben ser  hechas en código, y con la sola ejecución del código de pruebas debemos saber si lo que estamos probando funciona bien o mal.</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Refactorización posterior: para mantener la calidad del diseño, se cambia el diseño sin cambiar la funcionalidad.</a:t>
            </a:r>
            <a:endParaRPr/>
          </a:p>
        </p:txBody>
      </p:sp>
      <p:pic>
        <p:nvPicPr>
          <p:cNvPr id="1046" name="Shape 1046" descr="Image result for tdd"/>
          <p:cNvPicPr preferRelativeResize="0"/>
          <p:nvPr/>
        </p:nvPicPr>
        <p:blipFill rotWithShape="1">
          <a:blip r:embed="rId3">
            <a:alphaModFix/>
          </a:blip>
          <a:srcRect/>
          <a:stretch/>
        </p:blipFill>
        <p:spPr>
          <a:xfrm>
            <a:off x="4644008" y="1261173"/>
            <a:ext cx="4462577" cy="41418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537772" y="274319"/>
            <a:ext cx="7737547"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Apertura</a:t>
            </a:r>
            <a:endParaRPr sz="3000" b="1" i="0" u="none" strike="noStrike" cap="none">
              <a:solidFill>
                <a:schemeClr val="dk1"/>
              </a:solidFill>
              <a:latin typeface="Arial"/>
              <a:ea typeface="Arial"/>
              <a:cs typeface="Arial"/>
              <a:sym typeface="Arial"/>
            </a:endParaRPr>
          </a:p>
        </p:txBody>
      </p:sp>
      <p:sp>
        <p:nvSpPr>
          <p:cNvPr id="522" name="Shape 522"/>
          <p:cNvSpPr txBox="1"/>
          <p:nvPr/>
        </p:nvSpPr>
        <p:spPr>
          <a:xfrm>
            <a:off x="185530" y="1176050"/>
            <a:ext cx="8852453" cy="5238001"/>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2400"/>
              <a:buFont typeface="Arial"/>
              <a:buChar char="•"/>
            </a:pPr>
            <a:r>
              <a:rPr lang="es-MX" sz="2400" b="0" i="0" u="none" strike="noStrike" cap="none" dirty="0">
                <a:solidFill>
                  <a:schemeClr val="dk1"/>
                </a:solidFill>
                <a:latin typeface="Arial"/>
                <a:ea typeface="Arial"/>
                <a:cs typeface="Arial"/>
                <a:sym typeface="Arial"/>
              </a:rPr>
              <a:t>¿Qué es un proyecto?</a:t>
            </a:r>
            <a:endParaRPr lang="es-MX" dirty="0"/>
          </a:p>
          <a:p>
            <a:pPr marL="285750" marR="0" lvl="0" indent="-133350" algn="l" rtl="0">
              <a:lnSpc>
                <a:spcPct val="100000"/>
              </a:lnSpc>
              <a:spcBef>
                <a:spcPts val="0"/>
              </a:spcBef>
              <a:spcAft>
                <a:spcPts val="0"/>
              </a:spcAft>
              <a:buClr>
                <a:schemeClr val="dk1"/>
              </a:buClr>
              <a:buSzPts val="2400"/>
              <a:buFont typeface="Arial"/>
              <a:buNone/>
            </a:pPr>
            <a:endParaRPr lang="es-MX"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s-MX" sz="2400" b="0" i="0" u="none" strike="noStrike" cap="none" dirty="0">
                <a:solidFill>
                  <a:schemeClr val="dk1"/>
                </a:solidFill>
                <a:latin typeface="Arial"/>
                <a:ea typeface="Arial"/>
                <a:cs typeface="Arial"/>
                <a:sym typeface="Arial"/>
              </a:rPr>
              <a:t>¿Qué es un proyecto de software?</a:t>
            </a:r>
            <a:endParaRPr lang="es-MX" dirty="0"/>
          </a:p>
          <a:p>
            <a:pPr marL="285750" marR="0" lvl="0" indent="-133350" algn="l" rtl="0">
              <a:lnSpc>
                <a:spcPct val="100000"/>
              </a:lnSpc>
              <a:spcBef>
                <a:spcPts val="0"/>
              </a:spcBef>
              <a:spcAft>
                <a:spcPts val="0"/>
              </a:spcAft>
              <a:buClr>
                <a:schemeClr val="dk1"/>
              </a:buClr>
              <a:buSzPts val="2400"/>
              <a:buFont typeface="Arial"/>
              <a:buNone/>
            </a:pPr>
            <a:endParaRPr lang="es-MX"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s-MX" sz="2400" b="0" i="0" u="none" strike="noStrike" cap="none" dirty="0">
                <a:solidFill>
                  <a:schemeClr val="dk1"/>
                </a:solidFill>
                <a:latin typeface="Arial"/>
                <a:ea typeface="Arial"/>
                <a:cs typeface="Arial"/>
                <a:sym typeface="Arial"/>
              </a:rPr>
              <a:t>¿Qué es la gestión de proyectos de software?</a:t>
            </a:r>
            <a:endParaRPr lang="es-MX" dirty="0"/>
          </a:p>
          <a:p>
            <a:pPr marL="285750" marR="0" lvl="0" indent="-133350" algn="l" rtl="0">
              <a:lnSpc>
                <a:spcPct val="100000"/>
              </a:lnSpc>
              <a:spcBef>
                <a:spcPts val="0"/>
              </a:spcBef>
              <a:spcAft>
                <a:spcPts val="0"/>
              </a:spcAft>
              <a:buClr>
                <a:schemeClr val="dk1"/>
              </a:buClr>
              <a:buSzPts val="2400"/>
              <a:buFont typeface="Arial"/>
              <a:buNone/>
            </a:pPr>
            <a:endParaRPr lang="es-MX"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s-MX" sz="2400" b="0" i="0" u="none" strike="noStrike" cap="none" dirty="0">
                <a:solidFill>
                  <a:schemeClr val="dk1"/>
                </a:solidFill>
                <a:latin typeface="Arial"/>
                <a:ea typeface="Arial"/>
                <a:cs typeface="Arial"/>
                <a:sym typeface="Arial"/>
              </a:rPr>
              <a:t>¿Cuáles son las dos categorías de actividades de la gestión de proyectos?</a:t>
            </a:r>
            <a:endParaRPr lang="es-MX" dirty="0"/>
          </a:p>
          <a:p>
            <a:pPr marL="285750" marR="0" lvl="0" indent="-133350" algn="l" rtl="0">
              <a:lnSpc>
                <a:spcPct val="100000"/>
              </a:lnSpc>
              <a:spcBef>
                <a:spcPts val="0"/>
              </a:spcBef>
              <a:spcAft>
                <a:spcPts val="0"/>
              </a:spcAft>
              <a:buClr>
                <a:schemeClr val="dk1"/>
              </a:buClr>
              <a:buSzPts val="2400"/>
              <a:buFont typeface="Arial"/>
              <a:buNone/>
            </a:pPr>
            <a:endParaRPr lang="es-MX"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s-MX" sz="2400" b="0" i="0" u="none" strike="noStrike" cap="none" dirty="0">
                <a:solidFill>
                  <a:schemeClr val="dk1"/>
                </a:solidFill>
                <a:latin typeface="Arial"/>
                <a:ea typeface="Arial"/>
                <a:cs typeface="Arial"/>
                <a:sym typeface="Arial"/>
              </a:rPr>
              <a:t>¿Qué es el ciclo de vida de un software?</a:t>
            </a:r>
            <a:endParaRPr lang="es-MX" dirty="0"/>
          </a:p>
          <a:p>
            <a:pPr marL="285750" marR="0" lvl="0" indent="-133350" algn="l" rtl="0">
              <a:lnSpc>
                <a:spcPct val="100000"/>
              </a:lnSpc>
              <a:spcBef>
                <a:spcPts val="0"/>
              </a:spcBef>
              <a:spcAft>
                <a:spcPts val="0"/>
              </a:spcAft>
              <a:buClr>
                <a:schemeClr val="dk1"/>
              </a:buClr>
              <a:buSzPts val="2400"/>
              <a:buFont typeface="Arial"/>
              <a:buNone/>
            </a:pPr>
            <a:endParaRPr lang="es-MX"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s-MX" sz="2400" b="0" i="0" u="none" strike="noStrike" cap="none" dirty="0">
                <a:solidFill>
                  <a:schemeClr val="dk1"/>
                </a:solidFill>
                <a:latin typeface="Arial"/>
                <a:ea typeface="Arial"/>
                <a:cs typeface="Arial"/>
                <a:sym typeface="Arial"/>
              </a:rPr>
              <a:t>¿Qué etapas se encuentran involucradas en el ciclo de vida de un software?</a:t>
            </a:r>
            <a:endParaRPr lang="es-MX" dirty="0"/>
          </a:p>
          <a:p>
            <a:pPr marL="285750" marR="0" lvl="0" indent="-133350" algn="l" rtl="0">
              <a:lnSpc>
                <a:spcPct val="100000"/>
              </a:lnSpc>
              <a:spcBef>
                <a:spcPts val="0"/>
              </a:spcBef>
              <a:spcAft>
                <a:spcPts val="0"/>
              </a:spcAft>
              <a:buClr>
                <a:schemeClr val="dk1"/>
              </a:buClr>
              <a:buSzPts val="2400"/>
              <a:buFont typeface="Arial"/>
              <a:buNone/>
            </a:pPr>
            <a:endParaRPr lang="es-MX" sz="2400" b="0" i="0" u="none" strike="noStrike" cap="none" dirty="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Shape 1052"/>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053" name="Shape 1053"/>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Proceso TDD</a:t>
            </a:r>
            <a:endParaRPr/>
          </a:p>
        </p:txBody>
      </p:sp>
      <p:grpSp>
        <p:nvGrpSpPr>
          <p:cNvPr id="1054" name="Shape 1054"/>
          <p:cNvGrpSpPr/>
          <p:nvPr/>
        </p:nvGrpSpPr>
        <p:grpSpPr>
          <a:xfrm>
            <a:off x="1801968" y="756577"/>
            <a:ext cx="5540063" cy="5348020"/>
            <a:chOff x="2276" y="64831"/>
            <a:chExt cx="5540063" cy="5348020"/>
          </a:xfrm>
        </p:grpSpPr>
        <p:sp>
          <p:nvSpPr>
            <p:cNvPr id="1055" name="Shape 1055"/>
            <p:cNvSpPr/>
            <p:nvPr/>
          </p:nvSpPr>
          <p:spPr>
            <a:xfrm>
              <a:off x="1964169" y="64831"/>
              <a:ext cx="1616277" cy="1616277"/>
            </a:xfrm>
            <a:prstGeom prst="ellipse">
              <a:avLst/>
            </a:prstGeom>
            <a:solidFill>
              <a:schemeClr val="accent2"/>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6" name="Shape 1056"/>
            <p:cNvSpPr txBox="1"/>
            <p:nvPr/>
          </p:nvSpPr>
          <p:spPr>
            <a:xfrm>
              <a:off x="2200867" y="301529"/>
              <a:ext cx="1142881" cy="1142881"/>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Añadir test</a:t>
              </a:r>
              <a:endParaRPr/>
            </a:p>
          </p:txBody>
        </p:sp>
        <p:sp>
          <p:nvSpPr>
            <p:cNvPr id="1057" name="Shape 1057"/>
            <p:cNvSpPr/>
            <p:nvPr/>
          </p:nvSpPr>
          <p:spPr>
            <a:xfrm rot="2160000">
              <a:off x="3529119" y="1305792"/>
              <a:ext cx="428640" cy="545493"/>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8" name="Shape 1058"/>
            <p:cNvSpPr txBox="1"/>
            <p:nvPr/>
          </p:nvSpPr>
          <p:spPr>
            <a:xfrm rot="2160000">
              <a:off x="3541398" y="1377099"/>
              <a:ext cx="300048" cy="32729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1059" name="Shape 1059"/>
            <p:cNvSpPr/>
            <p:nvPr/>
          </p:nvSpPr>
          <p:spPr>
            <a:xfrm>
              <a:off x="3926062" y="1490230"/>
              <a:ext cx="1616277" cy="1616277"/>
            </a:xfrm>
            <a:prstGeom prst="ellipse">
              <a:avLst/>
            </a:prstGeom>
            <a:solidFill>
              <a:schemeClr val="accent3"/>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0" name="Shape 1060"/>
            <p:cNvSpPr txBox="1"/>
            <p:nvPr/>
          </p:nvSpPr>
          <p:spPr>
            <a:xfrm>
              <a:off x="4162760" y="1726928"/>
              <a:ext cx="1142881" cy="1142881"/>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Ver fallar el test</a:t>
              </a:r>
              <a:endParaRPr/>
            </a:p>
          </p:txBody>
        </p:sp>
        <p:sp>
          <p:nvSpPr>
            <p:cNvPr id="1061" name="Shape 1061"/>
            <p:cNvSpPr/>
            <p:nvPr/>
          </p:nvSpPr>
          <p:spPr>
            <a:xfrm rot="6480000">
              <a:off x="4148941" y="3167256"/>
              <a:ext cx="428640" cy="545493"/>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2" name="Shape 1062"/>
            <p:cNvSpPr txBox="1"/>
            <p:nvPr/>
          </p:nvSpPr>
          <p:spPr>
            <a:xfrm rot="-4320000">
              <a:off x="4233106" y="3215206"/>
              <a:ext cx="300048" cy="32729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1063" name="Shape 1063"/>
            <p:cNvSpPr/>
            <p:nvPr/>
          </p:nvSpPr>
          <p:spPr>
            <a:xfrm>
              <a:off x="3176685" y="3796574"/>
              <a:ext cx="1616277" cy="1616277"/>
            </a:xfrm>
            <a:prstGeom prst="ellipse">
              <a:avLst/>
            </a:prstGeom>
            <a:solidFill>
              <a:schemeClr val="accent4"/>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4" name="Shape 1064"/>
            <p:cNvSpPr txBox="1"/>
            <p:nvPr/>
          </p:nvSpPr>
          <p:spPr>
            <a:xfrm>
              <a:off x="3413383" y="4033272"/>
              <a:ext cx="1142881" cy="1142881"/>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Escribir código</a:t>
              </a:r>
              <a:endParaRPr/>
            </a:p>
          </p:txBody>
        </p:sp>
        <p:sp>
          <p:nvSpPr>
            <p:cNvPr id="1065" name="Shape 1065"/>
            <p:cNvSpPr/>
            <p:nvPr/>
          </p:nvSpPr>
          <p:spPr>
            <a:xfrm rot="10800000">
              <a:off x="2570119" y="4331965"/>
              <a:ext cx="428640" cy="545493"/>
            </a:xfrm>
            <a:prstGeom prst="rightArrow">
              <a:avLst>
                <a:gd name="adj1" fmla="val 60000"/>
                <a:gd name="adj2" fmla="val 50000"/>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6" name="Shape 1066"/>
            <p:cNvSpPr txBox="1"/>
            <p:nvPr/>
          </p:nvSpPr>
          <p:spPr>
            <a:xfrm>
              <a:off x="2698711" y="4441064"/>
              <a:ext cx="300048" cy="32729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1067" name="Shape 1067"/>
            <p:cNvSpPr/>
            <p:nvPr/>
          </p:nvSpPr>
          <p:spPr>
            <a:xfrm>
              <a:off x="751652" y="3796574"/>
              <a:ext cx="1616277" cy="1616277"/>
            </a:xfrm>
            <a:prstGeom prst="ellipse">
              <a:avLst/>
            </a:prstGeom>
            <a:solidFill>
              <a:schemeClr val="accent5"/>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8" name="Shape 1068"/>
            <p:cNvSpPr txBox="1"/>
            <p:nvPr/>
          </p:nvSpPr>
          <p:spPr>
            <a:xfrm>
              <a:off x="988350" y="4033272"/>
              <a:ext cx="1142881" cy="1142881"/>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Correr el test</a:t>
              </a:r>
              <a:endParaRPr/>
            </a:p>
          </p:txBody>
        </p:sp>
        <p:sp>
          <p:nvSpPr>
            <p:cNvPr id="1069" name="Shape 1069"/>
            <p:cNvSpPr/>
            <p:nvPr/>
          </p:nvSpPr>
          <p:spPr>
            <a:xfrm rot="-6480000">
              <a:off x="974531" y="3190331"/>
              <a:ext cx="428640" cy="545493"/>
            </a:xfrm>
            <a:prstGeom prst="rightArrow">
              <a:avLst>
                <a:gd name="adj1" fmla="val 60000"/>
                <a:gd name="adj2" fmla="val 50000"/>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0" name="Shape 1070"/>
            <p:cNvSpPr txBox="1"/>
            <p:nvPr/>
          </p:nvSpPr>
          <p:spPr>
            <a:xfrm rot="4320000">
              <a:off x="1058696" y="3360579"/>
              <a:ext cx="300048" cy="32729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1071" name="Shape 1071"/>
            <p:cNvSpPr/>
            <p:nvPr/>
          </p:nvSpPr>
          <p:spPr>
            <a:xfrm>
              <a:off x="2276" y="1490230"/>
              <a:ext cx="1616277" cy="1616277"/>
            </a:xfrm>
            <a:prstGeom prst="ellipse">
              <a:avLst/>
            </a:prstGeom>
            <a:solidFill>
              <a:srgbClr val="0262C1"/>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2" name="Shape 1072"/>
            <p:cNvSpPr txBox="1"/>
            <p:nvPr/>
          </p:nvSpPr>
          <p:spPr>
            <a:xfrm>
              <a:off x="238974" y="1726928"/>
              <a:ext cx="1142881" cy="1142881"/>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Refactorizar</a:t>
              </a:r>
              <a:endParaRPr sz="1600" b="0" i="0" u="none" strike="noStrike" cap="none">
                <a:solidFill>
                  <a:schemeClr val="lt1"/>
                </a:solidFill>
                <a:latin typeface="Arial"/>
                <a:ea typeface="Arial"/>
                <a:cs typeface="Arial"/>
                <a:sym typeface="Arial"/>
              </a:endParaRPr>
            </a:p>
          </p:txBody>
        </p:sp>
        <p:sp>
          <p:nvSpPr>
            <p:cNvPr id="1073" name="Shape 1073"/>
            <p:cNvSpPr/>
            <p:nvPr/>
          </p:nvSpPr>
          <p:spPr>
            <a:xfrm rot="-2160000">
              <a:off x="1567226" y="1320053"/>
              <a:ext cx="428640" cy="545493"/>
            </a:xfrm>
            <a:prstGeom prst="rightArrow">
              <a:avLst>
                <a:gd name="adj1" fmla="val 60000"/>
                <a:gd name="adj2" fmla="val 50000"/>
              </a:avLst>
            </a:prstGeom>
            <a:solidFill>
              <a:srgbClr val="0262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4" name="Shape 1074"/>
            <p:cNvSpPr txBox="1"/>
            <p:nvPr/>
          </p:nvSpPr>
          <p:spPr>
            <a:xfrm rot="-2160000">
              <a:off x="1579505" y="1466944"/>
              <a:ext cx="300048" cy="32729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Shape 108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081" name="Shape 108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Ejemplo de desarrollo en TDD</a:t>
            </a:r>
            <a:endParaRPr/>
          </a:p>
        </p:txBody>
      </p:sp>
      <p:sp>
        <p:nvSpPr>
          <p:cNvPr id="1082" name="Shape 1082"/>
          <p:cNvSpPr txBox="1"/>
          <p:nvPr/>
        </p:nvSpPr>
        <p:spPr>
          <a:xfrm>
            <a:off x="384313" y="1391478"/>
            <a:ext cx="8197289"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Ejercicio: Desarrollar un programa que sume dos números siguiendo la metodología TDD</a:t>
            </a:r>
            <a:endParaRPr/>
          </a:p>
        </p:txBody>
      </p:sp>
      <p:sp>
        <p:nvSpPr>
          <p:cNvPr id="1083" name="Shape 1083"/>
          <p:cNvSpPr txBox="1"/>
          <p:nvPr/>
        </p:nvSpPr>
        <p:spPr>
          <a:xfrm>
            <a:off x="457200" y="2099364"/>
            <a:ext cx="8089900" cy="398393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Identificar los nombres de las funciones, sus parámetros y tipos.</a:t>
            </a:r>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Definir las pruebas. Asignar valores y observar que se obtengan dichos valores por los algoritmos programados.</a:t>
            </a:r>
            <a:endParaRPr/>
          </a:p>
          <a:p>
            <a:pPr marL="0" marR="0" lvl="2"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Asignar pruebas mutantes (pruebas que se espera fallen, es decir, arrojen valores equivocados).</a:t>
            </a:r>
            <a:endParaRPr/>
          </a:p>
          <a:p>
            <a:pPr marL="0" marR="0" lvl="5"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Asignar pruebas de valores correctos variando los valores de las variables y su tipo de datos.</a:t>
            </a:r>
            <a:endParaRPr/>
          </a:p>
          <a:p>
            <a:pPr marL="0" marR="0" lvl="5"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342900" marR="0" lvl="5" indent="-342900" algn="l" rtl="0">
              <a:lnSpc>
                <a:spcPct val="100000"/>
              </a:lnSpc>
              <a:spcBef>
                <a:spcPts val="0"/>
              </a:spcBef>
              <a:spcAft>
                <a:spcPts val="0"/>
              </a:spcAft>
              <a:buClr>
                <a:schemeClr val="dk1"/>
              </a:buClr>
              <a:buSzPts val="1800"/>
              <a:buFont typeface="Arial"/>
              <a:buAutoNum type="arabicPeriod" startAt="3"/>
            </a:pPr>
            <a:r>
              <a:rPr lang="en-US" sz="1800" b="0" i="0" u="none" strike="noStrike" cap="none">
                <a:solidFill>
                  <a:schemeClr val="dk1"/>
                </a:solidFill>
                <a:latin typeface="Arial"/>
                <a:ea typeface="Arial"/>
                <a:cs typeface="Arial"/>
                <a:sym typeface="Arial"/>
              </a:rPr>
              <a:t>Proceso de testing.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Shape 1089"/>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090" name="Shape 1090"/>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Solución al ejercicio</a:t>
            </a:r>
            <a:endParaRPr/>
          </a:p>
        </p:txBody>
      </p:sp>
      <p:sp>
        <p:nvSpPr>
          <p:cNvPr id="1091" name="Shape 1091"/>
          <p:cNvSpPr txBox="1"/>
          <p:nvPr/>
        </p:nvSpPr>
        <p:spPr>
          <a:xfrm>
            <a:off x="159026" y="1391478"/>
            <a:ext cx="8984974" cy="19389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Decisiones sobre el sumador</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¿Usaremos una llamada a un función? </a:t>
            </a:r>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¿Cuál será el nombre de esa función? </a:t>
            </a:r>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¿Qué parámetros tendrá y de qué tipo serán?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Shape 1097"/>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098" name="Shape 1098"/>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Solución al ejercicio</a:t>
            </a:r>
            <a:endParaRPr/>
          </a:p>
        </p:txBody>
      </p:sp>
      <p:sp>
        <p:nvSpPr>
          <p:cNvPr id="1099" name="Shape 1099"/>
          <p:cNvSpPr txBox="1"/>
          <p:nvPr/>
        </p:nvSpPr>
        <p:spPr>
          <a:xfrm>
            <a:off x="159026" y="1391478"/>
            <a:ext cx="8984974" cy="37856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Definir las pruebas</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Verificar que llamando al programa Sumador con 2 y 2 da como resultado 4</a:t>
            </a:r>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Verificar que llamando al programa Sumador con 2 y 0 da como resultado 2</a:t>
            </a:r>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Verificar que llamando al programa Sumador con 2 y null da como resultado 2</a:t>
            </a:r>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Verificar que llamando al programa Sumador con null y null da como resultado 0</a:t>
            </a:r>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Verificar que llamando al programa Sumador con ‘hola’ y ‘adiós’ da como resultado 0</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Shape 1105"/>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06" name="Shape 1106"/>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Solución al ejercicio</a:t>
            </a:r>
            <a:endParaRPr/>
          </a:p>
        </p:txBody>
      </p:sp>
      <p:sp>
        <p:nvSpPr>
          <p:cNvPr id="1107" name="Shape 1107"/>
          <p:cNvSpPr txBox="1"/>
          <p:nvPr/>
        </p:nvSpPr>
        <p:spPr>
          <a:xfrm>
            <a:off x="159026" y="1391478"/>
            <a:ext cx="8984974" cy="427809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Definir las pruebas</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Añadir test: </a:t>
            </a:r>
            <a:endParaRPr/>
          </a:p>
          <a:p>
            <a:pPr marL="0" marR="0" lvl="0" indent="0" algn="l" rtl="0">
              <a:lnSpc>
                <a:spcPct val="100000"/>
              </a:lnSpc>
              <a:spcBef>
                <a:spcPts val="400"/>
              </a:spcBef>
              <a:spcAft>
                <a:spcPts val="0"/>
              </a:spcAft>
              <a:buClr>
                <a:srgbClr val="000000"/>
              </a:buClr>
              <a:buSzPts val="23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3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300"/>
              <a:buFont typeface="Arial"/>
              <a:buNone/>
            </a:pPr>
            <a:endParaRPr sz="2000" b="1"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300"/>
              <a:buFont typeface="Arial"/>
              <a:buNone/>
            </a:pPr>
            <a:r>
              <a:rPr lang="en-US" sz="2000" b="1" i="0" u="none" strike="noStrike" cap="none">
                <a:solidFill>
                  <a:srgbClr val="000000"/>
                </a:solidFill>
                <a:latin typeface="Arial"/>
                <a:ea typeface="Arial"/>
                <a:cs typeface="Arial"/>
                <a:sym typeface="Arial"/>
              </a:rPr>
              <a:t>Ver fallar el test</a:t>
            </a:r>
            <a:r>
              <a:rPr lang="en-US" sz="2000" b="0" i="0" u="none" strike="noStrike" cap="none">
                <a:solidFill>
                  <a:srgbClr val="000000"/>
                </a:solidFill>
                <a:latin typeface="Arial"/>
                <a:ea typeface="Arial"/>
                <a:cs typeface="Arial"/>
                <a:sym typeface="Arial"/>
              </a:rPr>
              <a:t>: </a:t>
            </a:r>
            <a:endParaRPr/>
          </a:p>
          <a:p>
            <a:pPr marL="457200" marR="0" lvl="1" indent="0" algn="l" rtl="0">
              <a:lnSpc>
                <a:spcPct val="100000"/>
              </a:lnSpc>
              <a:spcBef>
                <a:spcPts val="400"/>
              </a:spcBef>
              <a:spcAft>
                <a:spcPts val="0"/>
              </a:spcAft>
              <a:buClr>
                <a:srgbClr val="000000"/>
              </a:buClr>
              <a:buSzPts val="2300"/>
              <a:buFont typeface="Arial"/>
              <a:buNone/>
            </a:pPr>
            <a:r>
              <a:rPr lang="en-US" sz="2000" b="0" i="0" u="none" strike="noStrike" cap="none">
                <a:solidFill>
                  <a:srgbClr val="000000"/>
                </a:solidFill>
                <a:latin typeface="Arial"/>
                <a:ea typeface="Arial"/>
                <a:cs typeface="Arial"/>
                <a:sym typeface="Arial"/>
              </a:rPr>
              <a:t>Como no existe Sumador, el test falla.</a:t>
            </a:r>
            <a:endParaRPr/>
          </a:p>
          <a:p>
            <a:pPr marL="457200" marR="0" lvl="1" indent="0" algn="l" rtl="0">
              <a:lnSpc>
                <a:spcPct val="100000"/>
              </a:lnSpc>
              <a:spcBef>
                <a:spcPts val="400"/>
              </a:spcBef>
              <a:spcAft>
                <a:spcPts val="0"/>
              </a:spcAft>
              <a:buClr>
                <a:srgbClr val="000000"/>
              </a:buClr>
              <a:buSzPts val="23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300"/>
              <a:buFont typeface="Arial"/>
              <a:buNone/>
            </a:pPr>
            <a:r>
              <a:rPr lang="en-US" sz="2000" b="1" i="0" u="none" strike="noStrike" cap="none">
                <a:solidFill>
                  <a:srgbClr val="000000"/>
                </a:solidFill>
                <a:latin typeface="Arial"/>
                <a:ea typeface="Arial"/>
                <a:cs typeface="Arial"/>
                <a:sym typeface="Arial"/>
              </a:rPr>
              <a:t>Escribir código: </a:t>
            </a:r>
            <a:r>
              <a:rPr lang="en-US" sz="2000" b="0" i="0" u="none" strike="noStrike" cap="none">
                <a:solidFill>
                  <a:srgbClr val="000000"/>
                </a:solidFill>
                <a:latin typeface="Arial"/>
                <a:ea typeface="Arial"/>
                <a:cs typeface="Arial"/>
                <a:sym typeface="Arial"/>
              </a:rPr>
              <a:t>Escribimos el código mínimo (más corto) para que la prueba pase con éxito.</a:t>
            </a:r>
            <a:endParaRPr/>
          </a:p>
          <a:p>
            <a:pPr marL="0" marR="0" lvl="0" indent="0" algn="l" rtl="0">
              <a:lnSpc>
                <a:spcPct val="100000"/>
              </a:lnSpc>
              <a:spcBef>
                <a:spcPts val="400"/>
              </a:spcBef>
              <a:spcAft>
                <a:spcPts val="0"/>
              </a:spcAft>
              <a:buClr>
                <a:srgbClr val="000000"/>
              </a:buClr>
              <a:buSzPts val="2300"/>
              <a:buFont typeface="Arial"/>
              <a:buNone/>
            </a:pPr>
            <a:endParaRPr sz="2000" b="0" i="0" u="none" strike="noStrike" cap="none">
              <a:solidFill>
                <a:schemeClr val="dk1"/>
              </a:solidFill>
              <a:latin typeface="Arial"/>
              <a:ea typeface="Arial"/>
              <a:cs typeface="Arial"/>
              <a:sym typeface="Arial"/>
            </a:endParaRPr>
          </a:p>
        </p:txBody>
      </p:sp>
      <p:sp>
        <p:nvSpPr>
          <p:cNvPr id="1108" name="Shape 1108"/>
          <p:cNvSpPr/>
          <p:nvPr/>
        </p:nvSpPr>
        <p:spPr>
          <a:xfrm>
            <a:off x="2368548" y="5475564"/>
            <a:ext cx="4392488" cy="73866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function Sumador (a,b)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return 4;</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a:p>
        </p:txBody>
      </p:sp>
      <p:sp>
        <p:nvSpPr>
          <p:cNvPr id="1109" name="Shape 1109"/>
          <p:cNvSpPr/>
          <p:nvPr/>
        </p:nvSpPr>
        <p:spPr>
          <a:xfrm>
            <a:off x="2160240" y="2647089"/>
            <a:ext cx="4572000" cy="615553"/>
          </a:xfrm>
          <a:prstGeom prst="rect">
            <a:avLst/>
          </a:prstGeom>
          <a:solidFill>
            <a:srgbClr val="45A1FB"/>
          </a:solid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000000"/>
              </a:buClr>
              <a:buSzPts val="1840"/>
              <a:buFont typeface="Arial"/>
              <a:buNone/>
            </a:pPr>
            <a:r>
              <a:rPr lang="en-US" sz="1600" b="0" i="0" u="none" strike="noStrike" cap="none">
                <a:solidFill>
                  <a:srgbClr val="000000"/>
                </a:solidFill>
                <a:latin typeface="Arial"/>
                <a:ea typeface="Arial"/>
                <a:cs typeface="Arial"/>
                <a:sym typeface="Arial"/>
              </a:rPr>
              <a:t>Verificar que llamando al programa </a:t>
            </a:r>
            <a:r>
              <a:rPr lang="en-US" sz="1600" b="1" i="0" u="none" strike="noStrike" cap="none">
                <a:solidFill>
                  <a:srgbClr val="000000"/>
                </a:solidFill>
                <a:latin typeface="Arial"/>
                <a:ea typeface="Arial"/>
                <a:cs typeface="Arial"/>
                <a:sym typeface="Arial"/>
              </a:rPr>
              <a:t>Sumador</a:t>
            </a:r>
            <a:r>
              <a:rPr lang="en-US" sz="1600" b="0" i="0" u="none" strike="noStrike" cap="none">
                <a:solidFill>
                  <a:srgbClr val="000000"/>
                </a:solidFill>
                <a:latin typeface="Arial"/>
                <a:ea typeface="Arial"/>
                <a:cs typeface="Arial"/>
                <a:sym typeface="Arial"/>
              </a:rPr>
              <a:t> con 2 y2 da como </a:t>
            </a:r>
            <a:r>
              <a:rPr lang="en-US" sz="1800" b="0" i="0" u="none" strike="noStrike" cap="none">
                <a:solidFill>
                  <a:srgbClr val="000000"/>
                </a:solidFill>
                <a:latin typeface="Arial"/>
                <a:ea typeface="Arial"/>
                <a:cs typeface="Arial"/>
                <a:sym typeface="Arial"/>
              </a:rPr>
              <a:t>resultado</a:t>
            </a:r>
            <a:r>
              <a:rPr lang="en-US" sz="1600" b="0" i="0" u="none" strike="noStrike" cap="none">
                <a:solidFill>
                  <a:srgbClr val="000000"/>
                </a:solidFill>
                <a:latin typeface="Arial"/>
                <a:ea typeface="Arial"/>
                <a:cs typeface="Arial"/>
                <a:sym typeface="Arial"/>
              </a:rPr>
              <a:t> 4</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Shape 1115"/>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16" name="Shape 1116"/>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Solución al ejercicio</a:t>
            </a:r>
            <a:endParaRPr/>
          </a:p>
        </p:txBody>
      </p:sp>
      <p:sp>
        <p:nvSpPr>
          <p:cNvPr id="1117" name="Shape 1117"/>
          <p:cNvSpPr txBox="1"/>
          <p:nvPr/>
        </p:nvSpPr>
        <p:spPr>
          <a:xfrm>
            <a:off x="159026" y="1391478"/>
            <a:ext cx="8984974" cy="36009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Definir las pruebas</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Correr el test: </a:t>
            </a:r>
            <a:endParaRPr/>
          </a:p>
          <a:p>
            <a:pPr marL="0" marR="0" lvl="0" indent="0" algn="l" rtl="0">
              <a:lnSpc>
                <a:spcPct val="100000"/>
              </a:lnSpc>
              <a:spcBef>
                <a:spcPts val="400"/>
              </a:spcBef>
              <a:spcAft>
                <a:spcPts val="0"/>
              </a:spcAft>
              <a:buClr>
                <a:srgbClr val="000000"/>
              </a:buClr>
              <a:buSzPts val="23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3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300"/>
              <a:buFont typeface="Arial"/>
              <a:buNone/>
            </a:pPr>
            <a:endParaRPr sz="2000" b="1"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300"/>
              <a:buFont typeface="Arial"/>
              <a:buNone/>
            </a:pPr>
            <a:r>
              <a:rPr lang="en-US" sz="2000" b="1" i="0" u="none" strike="noStrike" cap="none">
                <a:solidFill>
                  <a:srgbClr val="000000"/>
                </a:solidFill>
                <a:latin typeface="Arial"/>
                <a:ea typeface="Arial"/>
                <a:cs typeface="Arial"/>
                <a:sym typeface="Arial"/>
              </a:rPr>
              <a:t>Ver pasar el test!</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3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300"/>
              <a:buFont typeface="Arial"/>
              <a:buNone/>
            </a:pPr>
            <a:r>
              <a:rPr lang="en-US" sz="2000" b="1" i="0" u="none" strike="noStrike" cap="none">
                <a:solidFill>
                  <a:srgbClr val="000000"/>
                </a:solidFill>
                <a:latin typeface="Arial"/>
                <a:ea typeface="Arial"/>
                <a:cs typeface="Arial"/>
                <a:sym typeface="Arial"/>
              </a:rPr>
              <a:t>Refactorizar: </a:t>
            </a:r>
            <a:r>
              <a:rPr lang="en-US" sz="2000" b="0" i="0" u="none" strike="noStrike" cap="none">
                <a:solidFill>
                  <a:srgbClr val="000000"/>
                </a:solidFill>
                <a:latin typeface="Arial"/>
                <a:ea typeface="Arial"/>
                <a:cs typeface="Arial"/>
                <a:sym typeface="Arial"/>
              </a:rPr>
              <a:t>Optimizar el código fuente.</a:t>
            </a:r>
            <a:endParaRPr/>
          </a:p>
          <a:p>
            <a:pPr marL="0" marR="0" lvl="0" indent="0" algn="l" rtl="0">
              <a:lnSpc>
                <a:spcPct val="100000"/>
              </a:lnSpc>
              <a:spcBef>
                <a:spcPts val="400"/>
              </a:spcBef>
              <a:spcAft>
                <a:spcPts val="0"/>
              </a:spcAft>
              <a:buClr>
                <a:srgbClr val="000000"/>
              </a:buClr>
              <a:buSzPts val="2300"/>
              <a:buFont typeface="Arial"/>
              <a:buNone/>
            </a:pPr>
            <a:endParaRPr sz="2000" b="0" i="0" u="none" strike="noStrike" cap="none">
              <a:solidFill>
                <a:schemeClr val="dk1"/>
              </a:solidFill>
              <a:latin typeface="Arial"/>
              <a:ea typeface="Arial"/>
              <a:cs typeface="Arial"/>
              <a:sym typeface="Arial"/>
            </a:endParaRPr>
          </a:p>
        </p:txBody>
      </p:sp>
      <p:sp>
        <p:nvSpPr>
          <p:cNvPr id="1118" name="Shape 1118"/>
          <p:cNvSpPr/>
          <p:nvPr/>
        </p:nvSpPr>
        <p:spPr>
          <a:xfrm>
            <a:off x="2122775" y="2537149"/>
            <a:ext cx="4572000" cy="646331"/>
          </a:xfrm>
          <a:prstGeom prst="rect">
            <a:avLst/>
          </a:prstGeom>
          <a:solidFill>
            <a:srgbClr val="45A1FB"/>
          </a:solid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rgbClr val="000000"/>
              </a:buClr>
              <a:buSzPts val="2070"/>
              <a:buFont typeface="Arial"/>
              <a:buNone/>
            </a:pPr>
            <a:r>
              <a:rPr lang="en-US" sz="1800" b="0" i="0" u="none" strike="noStrike" cap="none">
                <a:solidFill>
                  <a:srgbClr val="000000"/>
                </a:solidFill>
                <a:latin typeface="Arial"/>
                <a:ea typeface="Arial"/>
                <a:cs typeface="Arial"/>
                <a:sym typeface="Arial"/>
              </a:rPr>
              <a:t>Verificar que llamando al programa </a:t>
            </a:r>
            <a:r>
              <a:rPr lang="en-US" sz="1800" b="1" i="0" u="none" strike="noStrike" cap="none">
                <a:solidFill>
                  <a:srgbClr val="000000"/>
                </a:solidFill>
                <a:latin typeface="Arial"/>
                <a:ea typeface="Arial"/>
                <a:cs typeface="Arial"/>
                <a:sym typeface="Arial"/>
              </a:rPr>
              <a:t>Sumador</a:t>
            </a:r>
            <a:r>
              <a:rPr lang="en-US" sz="1800" b="0" i="0" u="none" strike="noStrike" cap="none">
                <a:solidFill>
                  <a:srgbClr val="000000"/>
                </a:solidFill>
                <a:latin typeface="Arial"/>
                <a:ea typeface="Arial"/>
                <a:cs typeface="Arial"/>
                <a:sym typeface="Arial"/>
              </a:rPr>
              <a:t> con 2 y2 da como resultado 4</a:t>
            </a:r>
            <a:endParaRPr/>
          </a:p>
        </p:txBody>
      </p:sp>
      <p:sp>
        <p:nvSpPr>
          <p:cNvPr id="1119" name="Shape 1119"/>
          <p:cNvSpPr/>
          <p:nvPr/>
        </p:nvSpPr>
        <p:spPr>
          <a:xfrm>
            <a:off x="2302287" y="5207907"/>
            <a:ext cx="4392488" cy="92333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function Sumador (numero1,numero2)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return 4;</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Shape 1125"/>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26" name="Shape 1126"/>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Solución al ejercicio</a:t>
            </a:r>
            <a:endParaRPr/>
          </a:p>
        </p:txBody>
      </p:sp>
      <p:sp>
        <p:nvSpPr>
          <p:cNvPr id="1127" name="Shape 1127"/>
          <p:cNvSpPr txBox="1"/>
          <p:nvPr/>
        </p:nvSpPr>
        <p:spPr>
          <a:xfrm>
            <a:off x="159026" y="1391478"/>
            <a:ext cx="8984974"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Añadir un nuevo test</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Repetir el proceso con:</a:t>
            </a:r>
            <a:endParaRPr/>
          </a:p>
        </p:txBody>
      </p:sp>
      <p:sp>
        <p:nvSpPr>
          <p:cNvPr id="1128" name="Shape 1128"/>
          <p:cNvSpPr/>
          <p:nvPr/>
        </p:nvSpPr>
        <p:spPr>
          <a:xfrm>
            <a:off x="2122775" y="2545640"/>
            <a:ext cx="4572000" cy="646331"/>
          </a:xfrm>
          <a:prstGeom prst="rect">
            <a:avLst/>
          </a:prstGeom>
          <a:solidFill>
            <a:srgbClr val="45A1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Verificar que llamando al programa Sumador con 2 y 0 da como resultado 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Shape 1134"/>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35" name="Shape 1135"/>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Ventajas del TDD</a:t>
            </a:r>
            <a:endParaRPr/>
          </a:p>
        </p:txBody>
      </p:sp>
      <p:sp>
        <p:nvSpPr>
          <p:cNvPr id="1136" name="Shape 1136"/>
          <p:cNvSpPr txBox="1"/>
          <p:nvPr/>
        </p:nvSpPr>
        <p:spPr>
          <a:xfrm>
            <a:off x="159026" y="1391478"/>
            <a:ext cx="8984974" cy="37856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Escribir las pruebas antes del código a probar minimiza el condicionamiento del autor por lo ya construido. </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También da más confianza al desarrollador sobre el hecho de que el código que escribe siempre funciona. </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Escribir las pruebas antes del código a probar permite especificar el comportamiento sin restringirse a una única implementación.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La refactorización constante facilita el mantenimiento de un buen diseño a pesar de los cambios que, en caso de no hacerla, lo degradarían.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Shape 1142"/>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43" name="Shape 1143"/>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En consecuencia..</a:t>
            </a:r>
            <a:endParaRPr/>
          </a:p>
        </p:txBody>
      </p:sp>
      <p:sp>
        <p:nvSpPr>
          <p:cNvPr id="1144" name="Shape 1144"/>
          <p:cNvSpPr txBox="1"/>
          <p:nvPr/>
        </p:nvSpPr>
        <p:spPr>
          <a:xfrm>
            <a:off x="159026" y="1391478"/>
            <a:ext cx="8984974" cy="2246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Ninguna funcionalidad futura debería escribirse por adelantado, si no se tiene el conjunto de pruebas que permita verificar su corrección.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Si a eso se le suma que sólo se debería escribir de a una prueba por vez, tenemos un desarrollo incremental extremo, definido  por pequeños incrementos que se corresponden con funcionalidades muy acotadas.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Shape 1150"/>
          <p:cNvSpPr txBox="1">
            <a:spLocks noGrp="1"/>
          </p:cNvSpPr>
          <p:nvPr>
            <p:ph type="title"/>
          </p:nvPr>
        </p:nvSpPr>
        <p:spPr>
          <a:xfrm>
            <a:off x="2263471" y="2690340"/>
            <a:ext cx="6478193" cy="1461036"/>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Contenido: SCRUM para el desarrollo de software</a:t>
            </a:r>
            <a:br>
              <a:rPr lang="en-US" sz="3000" b="1" i="0" u="none" strike="noStrike" cap="none">
                <a:solidFill>
                  <a:schemeClr val="lt1"/>
                </a:solidFill>
                <a:latin typeface="Arial"/>
                <a:ea typeface="Arial"/>
                <a:cs typeface="Arial"/>
                <a:sym typeface="Arial"/>
              </a:rPr>
            </a:br>
            <a:r>
              <a:rPr lang="en-US" sz="3000" b="1" i="0" u="none" strike="noStrike" cap="none">
                <a:solidFill>
                  <a:schemeClr val="lt1"/>
                </a:solidFill>
                <a:latin typeface="Arial"/>
                <a:ea typeface="Arial"/>
                <a:cs typeface="Arial"/>
                <a:sym typeface="Arial"/>
              </a:rPr>
              <a:t>(30 minutos)</a:t>
            </a:r>
            <a:endParaRPr sz="3000" b="1" i="0" u="none" strike="noStrike" cap="none">
              <a:solidFill>
                <a:schemeClr val="lt1"/>
              </a:solidFill>
              <a:latin typeface="Arial"/>
              <a:ea typeface="Arial"/>
              <a:cs typeface="Arial"/>
              <a:sym typeface="Arial"/>
            </a:endParaRPr>
          </a:p>
        </p:txBody>
      </p:sp>
      <p:sp>
        <p:nvSpPr>
          <p:cNvPr id="1151" name="Shape 1151"/>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800"/>
              <a:buFont typeface="Arial"/>
              <a:buNone/>
            </a:pPr>
            <a:r>
              <a:rPr lang="en-US" sz="8800" b="1" i="0" u="none" strike="noStrike" cap="none">
                <a:solidFill>
                  <a:schemeClr val="dk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2263471" y="2690340"/>
            <a:ext cx="6478193" cy="1477319"/>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200" b="1" i="0" u="none" strike="noStrike" cap="none">
                <a:solidFill>
                  <a:schemeClr val="lt1"/>
                </a:solidFill>
                <a:latin typeface="Arial"/>
                <a:ea typeface="Arial"/>
                <a:cs typeface="Arial"/>
                <a:sym typeface="Arial"/>
              </a:rPr>
              <a:t>Ciclo de vida de los proyectos de software</a:t>
            </a:r>
            <a:br>
              <a:rPr lang="en-US" sz="3000" b="1" i="0" u="none" strike="noStrike" cap="none">
                <a:solidFill>
                  <a:schemeClr val="lt1"/>
                </a:solidFill>
                <a:latin typeface="Arial"/>
                <a:ea typeface="Arial"/>
                <a:cs typeface="Arial"/>
                <a:sym typeface="Arial"/>
              </a:rPr>
            </a:br>
            <a:r>
              <a:rPr lang="en-US" sz="3000" b="1" i="0" u="none" strike="noStrike" cap="none">
                <a:solidFill>
                  <a:schemeClr val="lt1"/>
                </a:solidFill>
                <a:latin typeface="Arial"/>
                <a:ea typeface="Arial"/>
                <a:cs typeface="Arial"/>
                <a:sym typeface="Arial"/>
              </a:rPr>
              <a:t>(20 minutos)</a:t>
            </a:r>
            <a:endParaRPr/>
          </a:p>
        </p:txBody>
      </p:sp>
      <p:sp>
        <p:nvSpPr>
          <p:cNvPr id="530" name="Shape 530"/>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800"/>
              <a:buFont typeface="Arial"/>
              <a:buNone/>
            </a:pPr>
            <a:r>
              <a:rPr lang="en-US" sz="8800" b="1" i="0" u="none" strike="noStrike" cap="none">
                <a:solidFill>
                  <a:schemeClr val="dk1"/>
                </a:solidFill>
                <a:latin typeface="Arial"/>
                <a:ea typeface="Arial"/>
                <a:cs typeface="Arial"/>
                <a:sym typeface="Arial"/>
              </a:rPr>
              <a:t>2</a:t>
            </a:r>
            <a:endParaRPr sz="8800" b="1" i="0" u="none" strike="noStrike" cap="non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Shape 115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59" name="Shape 1159"/>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What is Agile?</a:t>
            </a:r>
            <a:endParaRPr/>
          </a:p>
        </p:txBody>
      </p:sp>
      <p:pic>
        <p:nvPicPr>
          <p:cNvPr id="1160" name="Shape 1160"/>
          <p:cNvPicPr preferRelativeResize="0"/>
          <p:nvPr/>
        </p:nvPicPr>
        <p:blipFill rotWithShape="1">
          <a:blip r:embed="rId3">
            <a:alphaModFix/>
          </a:blip>
          <a:srcRect/>
          <a:stretch/>
        </p:blipFill>
        <p:spPr>
          <a:xfrm>
            <a:off x="1448286" y="1651459"/>
            <a:ext cx="6247426" cy="3556668"/>
          </a:xfrm>
          <a:prstGeom prst="rect">
            <a:avLst/>
          </a:prstGeom>
          <a:noFill/>
          <a:ln>
            <a:noFill/>
          </a:ln>
          <a:effectLst>
            <a:outerShdw blurRad="292100" dist="139700" dir="2700000" algn="tl" rotWithShape="0">
              <a:srgbClr val="333333">
                <a:alpha val="64705"/>
              </a:srgbClr>
            </a:outerShdw>
          </a:effectLst>
        </p:spPr>
      </p:pic>
      <p:sp>
        <p:nvSpPr>
          <p:cNvPr id="1161" name="Shape 1161"/>
          <p:cNvSpPr/>
          <p:nvPr/>
        </p:nvSpPr>
        <p:spPr>
          <a:xfrm>
            <a:off x="1814258" y="5767929"/>
            <a:ext cx="553212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4"/>
              </a:rPr>
              <a:t>https://www.youtube.com/watch?v=Z9QbYZh1YXY</a:t>
            </a:r>
            <a:endParaRPr sz="1400" b="0" i="0" u="none" strike="noStrike" cap="none">
              <a:solidFill>
                <a:srgbClr val="000000"/>
              </a:solidFill>
              <a:latin typeface="Arial"/>
              <a:ea typeface="Arial"/>
              <a:cs typeface="Arial"/>
              <a:sym typeface="Arial"/>
            </a:endParaRPr>
          </a:p>
        </p:txBody>
      </p:sp>
      <p:grpSp>
        <p:nvGrpSpPr>
          <p:cNvPr id="1162" name="Shape 1162"/>
          <p:cNvGrpSpPr/>
          <p:nvPr/>
        </p:nvGrpSpPr>
        <p:grpSpPr>
          <a:xfrm>
            <a:off x="3779912" y="2781722"/>
            <a:ext cx="1512168" cy="1512168"/>
            <a:chOff x="3707904" y="2560544"/>
            <a:chExt cx="1512168" cy="1512168"/>
          </a:xfrm>
        </p:grpSpPr>
        <p:sp>
          <p:nvSpPr>
            <p:cNvPr id="1163" name="Shape 1163"/>
            <p:cNvSpPr/>
            <p:nvPr/>
          </p:nvSpPr>
          <p:spPr>
            <a:xfrm>
              <a:off x="3707904" y="2560544"/>
              <a:ext cx="1512168" cy="1512168"/>
            </a:xfrm>
            <a:prstGeom prst="ellipse">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4" name="Shape 1164"/>
            <p:cNvSpPr/>
            <p:nvPr/>
          </p:nvSpPr>
          <p:spPr>
            <a:xfrm rot="5400000">
              <a:off x="4237845" y="2942784"/>
              <a:ext cx="785542" cy="677191"/>
            </a:xfrm>
            <a:prstGeom prst="triangle">
              <a:avLst>
                <a:gd name="adj" fmla="val 5000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Shape 117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71" name="Shape 117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Manifiesto para el desarrollo ágil</a:t>
            </a:r>
            <a:endParaRPr/>
          </a:p>
        </p:txBody>
      </p:sp>
      <p:sp>
        <p:nvSpPr>
          <p:cNvPr id="1172" name="Shape 1172"/>
          <p:cNvSpPr txBox="1"/>
          <p:nvPr/>
        </p:nvSpPr>
        <p:spPr>
          <a:xfrm>
            <a:off x="384313" y="1391478"/>
            <a:ext cx="8513111" cy="40934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Estamos descubriendo formas mejores de desarrollar software tanto por nuestra propia experiencia como ayudando a terceros.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 través de este trabajo hemos aprendido a valorar:</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Individuos e interacciones</a:t>
            </a:r>
            <a:r>
              <a:rPr lang="en-US" sz="2000" b="0" i="0" u="none" strike="noStrike" cap="none">
                <a:solidFill>
                  <a:schemeClr val="dk1"/>
                </a:solidFill>
                <a:latin typeface="Arial"/>
                <a:ea typeface="Arial"/>
                <a:cs typeface="Arial"/>
                <a:sym typeface="Arial"/>
              </a:rPr>
              <a:t> sobre procesos y herramientas.</a:t>
            </a:r>
            <a:br>
              <a:rPr lang="en-US" sz="2000" b="0" i="0" u="none" strike="noStrike" cap="none">
                <a:solidFill>
                  <a:schemeClr val="dk1"/>
                </a:solidFill>
                <a:latin typeface="Arial"/>
                <a:ea typeface="Arial"/>
                <a:cs typeface="Arial"/>
                <a:sym typeface="Arial"/>
              </a:rPr>
            </a:br>
            <a:r>
              <a:rPr lang="en-US" sz="2000" b="1" i="0" u="none" strike="noStrike" cap="none">
                <a:solidFill>
                  <a:schemeClr val="dk1"/>
                </a:solidFill>
                <a:latin typeface="Arial"/>
                <a:ea typeface="Arial"/>
                <a:cs typeface="Arial"/>
                <a:sym typeface="Arial"/>
              </a:rPr>
              <a:t>Software funcionando</a:t>
            </a:r>
            <a:r>
              <a:rPr lang="en-US" sz="2000" b="0" i="0" u="none" strike="noStrike" cap="none">
                <a:solidFill>
                  <a:schemeClr val="dk1"/>
                </a:solidFill>
                <a:latin typeface="Arial"/>
                <a:ea typeface="Arial"/>
                <a:cs typeface="Arial"/>
                <a:sym typeface="Arial"/>
              </a:rPr>
              <a:t> sobre documentación extensiva.</a:t>
            </a:r>
            <a:br>
              <a:rPr lang="en-US" sz="2000" b="0" i="0" u="none" strike="noStrike" cap="none">
                <a:solidFill>
                  <a:schemeClr val="dk1"/>
                </a:solidFill>
                <a:latin typeface="Arial"/>
                <a:ea typeface="Arial"/>
                <a:cs typeface="Arial"/>
                <a:sym typeface="Arial"/>
              </a:rPr>
            </a:br>
            <a:r>
              <a:rPr lang="en-US" sz="2000" b="1" i="0" u="none" strike="noStrike" cap="none">
                <a:solidFill>
                  <a:schemeClr val="dk1"/>
                </a:solidFill>
                <a:latin typeface="Arial"/>
                <a:ea typeface="Arial"/>
                <a:cs typeface="Arial"/>
                <a:sym typeface="Arial"/>
              </a:rPr>
              <a:t>Colaboración con el cliente</a:t>
            </a:r>
            <a:r>
              <a:rPr lang="en-US" sz="2000" b="0" i="0" u="none" strike="noStrike" cap="none">
                <a:solidFill>
                  <a:schemeClr val="dk1"/>
                </a:solidFill>
                <a:latin typeface="Arial"/>
                <a:ea typeface="Arial"/>
                <a:cs typeface="Arial"/>
                <a:sym typeface="Arial"/>
              </a:rPr>
              <a:t> sobre negociación contractual.</a:t>
            </a:r>
            <a:br>
              <a:rPr lang="en-US" sz="2000" b="0" i="0" u="none" strike="noStrike" cap="none">
                <a:solidFill>
                  <a:schemeClr val="dk1"/>
                </a:solidFill>
                <a:latin typeface="Arial"/>
                <a:ea typeface="Arial"/>
                <a:cs typeface="Arial"/>
                <a:sym typeface="Arial"/>
              </a:rPr>
            </a:br>
            <a:r>
              <a:rPr lang="en-US" sz="2000" b="1" i="0" u="none" strike="noStrike" cap="none">
                <a:solidFill>
                  <a:schemeClr val="dk1"/>
                </a:solidFill>
                <a:latin typeface="Arial"/>
                <a:ea typeface="Arial"/>
                <a:cs typeface="Arial"/>
                <a:sym typeface="Arial"/>
              </a:rPr>
              <a:t>Respuesta ante el cambio</a:t>
            </a:r>
            <a:r>
              <a:rPr lang="en-US" sz="2000" b="0" i="0" u="none" strike="noStrike" cap="none">
                <a:solidFill>
                  <a:schemeClr val="dk1"/>
                </a:solidFill>
                <a:latin typeface="Arial"/>
                <a:ea typeface="Arial"/>
                <a:cs typeface="Arial"/>
                <a:sym typeface="Arial"/>
              </a:rPr>
              <a:t> sobre seguir un plan.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Esto es, aunque valoramos los elementos de la derecha,</a:t>
            </a:r>
            <a:br>
              <a:rPr lang="en-US" sz="2000" b="0" i="0" u="none" strike="noStrike" cap="none">
                <a:solidFill>
                  <a:schemeClr val="dk1"/>
                </a:solidFill>
                <a:latin typeface="Arial"/>
                <a:ea typeface="Arial"/>
                <a:cs typeface="Arial"/>
                <a:sym typeface="Arial"/>
              </a:rPr>
            </a:br>
            <a:r>
              <a:rPr lang="en-US" sz="2000" b="0" i="0" u="none" strike="noStrike" cap="none">
                <a:solidFill>
                  <a:schemeClr val="dk1"/>
                </a:solidFill>
                <a:latin typeface="Arial"/>
                <a:ea typeface="Arial"/>
                <a:cs typeface="Arial"/>
                <a:sym typeface="Arial"/>
              </a:rPr>
              <a:t>valoramos más los de la izquierda.</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173" name="Shape 1173"/>
          <p:cNvSpPr/>
          <p:nvPr/>
        </p:nvSpPr>
        <p:spPr>
          <a:xfrm>
            <a:off x="6033893" y="6382122"/>
            <a:ext cx="2991525" cy="2485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14"/>
              <a:buFont typeface="Monda"/>
              <a:buNone/>
            </a:pPr>
            <a:r>
              <a:rPr lang="en-US" sz="1014" b="0" i="0" u="sng" strike="noStrike" cap="none">
                <a:solidFill>
                  <a:schemeClr val="hlink"/>
                </a:solidFill>
                <a:latin typeface="Monda"/>
                <a:ea typeface="Monda"/>
                <a:cs typeface="Monda"/>
                <a:sym typeface="Monda"/>
                <a:hlinkClick r:id="rId3"/>
              </a:rPr>
              <a:t>http://agilemanifesto.org/iso/es/</a:t>
            </a:r>
            <a:r>
              <a:rPr lang="en-US" sz="1014" b="0" i="0" u="none" strike="noStrike" cap="none">
                <a:solidFill>
                  <a:srgbClr val="000000"/>
                </a:solidFill>
                <a:latin typeface="Monda"/>
                <a:ea typeface="Monda"/>
                <a:cs typeface="Monda"/>
                <a:sym typeface="Monda"/>
              </a:rPr>
              <a:t>  © 2001</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Shape 1179"/>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80" name="Shape 1180"/>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Principios del manifiesto ágil</a:t>
            </a:r>
            <a:endParaRPr/>
          </a:p>
        </p:txBody>
      </p:sp>
      <p:sp>
        <p:nvSpPr>
          <p:cNvPr id="1181" name="Shape 1181"/>
          <p:cNvSpPr txBox="1"/>
          <p:nvPr/>
        </p:nvSpPr>
        <p:spPr>
          <a:xfrm>
            <a:off x="384313" y="1391478"/>
            <a:ext cx="8513111" cy="501675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1.- Nuestra mayor prioridad es satisfacer al cliente mediante la entrega temprana y continua de software con valor.</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2.- Aceptamos que los requisitos cambien, incluso en etapas tardías del desarrollo. Los procesos Ágiles aprovechan el cambio para proporcionar ventaja competitiva al cliente.</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3.- Entregamos software funcional frecuentemente, entre dos semanas y dos meses, con preferencia al periodo de tiempo más corto posible.</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4.- Los responsables de negocio y los desarrolladores trabajamos juntos de forma cotidiana durante todo el proyecto.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5.- Los proyectos se desarrollan en torno a individuos motivados. Hay que darles el entorno y el apoyo que necesitan, y confiarles la ejecución del trabajo.</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Shape 1187"/>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88" name="Shape 1188"/>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Principios del manifiesto ágil</a:t>
            </a:r>
            <a:endParaRPr/>
          </a:p>
        </p:txBody>
      </p:sp>
      <p:sp>
        <p:nvSpPr>
          <p:cNvPr id="1189" name="Shape 1189"/>
          <p:cNvSpPr txBox="1"/>
          <p:nvPr/>
        </p:nvSpPr>
        <p:spPr>
          <a:xfrm>
            <a:off x="384313" y="1391478"/>
            <a:ext cx="8513111" cy="44012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6.- El método más eficiente y efectivo de comunicar información al equipo de desarrollo y entre sus miembros es la conversación cara a cara.</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7.- El software funcionando es la medida principal de progreso.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8.- Los procesos Ágiles promueven el desarrollo sostenible. Los promotores, desarrolladores y usuarios debemos ser capaces de mantener un ritmo constante de forma indefinida.</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9.- La atención continua a la excelencia técnica y al buen diseño mejora la Agilidad.</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10.- La simplicidad, o el arte de maximizar la cantidad de trabajo no realizado, es esencial.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Shape 1195"/>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96" name="Shape 1196"/>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Principios del manifiesto ágil</a:t>
            </a:r>
            <a:endParaRPr/>
          </a:p>
        </p:txBody>
      </p:sp>
      <p:sp>
        <p:nvSpPr>
          <p:cNvPr id="1197" name="Shape 1197"/>
          <p:cNvSpPr txBox="1"/>
          <p:nvPr/>
        </p:nvSpPr>
        <p:spPr>
          <a:xfrm>
            <a:off x="384313" y="1391478"/>
            <a:ext cx="8513111" cy="2246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11.- Las mejores arquitecturas, requisitos y diseños emergen de equipos auto-organizados.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12.- A intervalos regulares el equipo reflexiona sobre cómo ser más efectivo para a continuación ajustar y perfeccionar  su comportamiento en consecuencia.</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Shape 1203"/>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204" name="Shape 1204"/>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Agile An Introduction</a:t>
            </a:r>
            <a:endParaRPr sz="2400" b="1" i="0" u="none" strike="noStrike" cap="none">
              <a:solidFill>
                <a:schemeClr val="dk1"/>
              </a:solidFill>
              <a:latin typeface="Arial"/>
              <a:ea typeface="Arial"/>
              <a:cs typeface="Arial"/>
              <a:sym typeface="Arial"/>
            </a:endParaRPr>
          </a:p>
        </p:txBody>
      </p:sp>
      <p:pic>
        <p:nvPicPr>
          <p:cNvPr id="1205" name="Shape 1205"/>
          <p:cNvPicPr preferRelativeResize="0"/>
          <p:nvPr/>
        </p:nvPicPr>
        <p:blipFill rotWithShape="1">
          <a:blip r:embed="rId3">
            <a:alphaModFix/>
          </a:blip>
          <a:srcRect/>
          <a:stretch/>
        </p:blipFill>
        <p:spPr>
          <a:xfrm>
            <a:off x="1430396" y="1860279"/>
            <a:ext cx="6283208" cy="3513731"/>
          </a:xfrm>
          <a:prstGeom prst="rect">
            <a:avLst/>
          </a:prstGeom>
          <a:noFill/>
          <a:ln>
            <a:noFill/>
          </a:ln>
          <a:effectLst>
            <a:outerShdw blurRad="292100" dist="139700" dir="2700000" algn="tl" rotWithShape="0">
              <a:srgbClr val="333333">
                <a:alpha val="64705"/>
              </a:srgbClr>
            </a:outerShdw>
          </a:effectLst>
        </p:spPr>
      </p:pic>
      <p:sp>
        <p:nvSpPr>
          <p:cNvPr id="1206" name="Shape 1206"/>
          <p:cNvSpPr/>
          <p:nvPr/>
        </p:nvSpPr>
        <p:spPr>
          <a:xfrm>
            <a:off x="1814258" y="5767929"/>
            <a:ext cx="553212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4"/>
              </a:rPr>
              <a:t>https://www.youtube.com/watch?v=mCvIg01KnZ0</a:t>
            </a:r>
            <a:endParaRPr sz="1400" b="0" i="0" u="none" strike="noStrike" cap="none">
              <a:solidFill>
                <a:srgbClr val="000000"/>
              </a:solidFill>
              <a:latin typeface="Arial"/>
              <a:ea typeface="Arial"/>
              <a:cs typeface="Arial"/>
              <a:sym typeface="Arial"/>
            </a:endParaRPr>
          </a:p>
        </p:txBody>
      </p:sp>
      <p:grpSp>
        <p:nvGrpSpPr>
          <p:cNvPr id="1207" name="Shape 1207"/>
          <p:cNvGrpSpPr/>
          <p:nvPr/>
        </p:nvGrpSpPr>
        <p:grpSpPr>
          <a:xfrm>
            <a:off x="3779912" y="2781722"/>
            <a:ext cx="1512168" cy="1512168"/>
            <a:chOff x="3707904" y="2560544"/>
            <a:chExt cx="1512168" cy="1512168"/>
          </a:xfrm>
        </p:grpSpPr>
        <p:sp>
          <p:nvSpPr>
            <p:cNvPr id="1208" name="Shape 1208"/>
            <p:cNvSpPr/>
            <p:nvPr/>
          </p:nvSpPr>
          <p:spPr>
            <a:xfrm>
              <a:off x="3707904" y="2560544"/>
              <a:ext cx="1512168" cy="1512168"/>
            </a:xfrm>
            <a:prstGeom prst="ellipse">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09" name="Shape 1209"/>
            <p:cNvSpPr/>
            <p:nvPr/>
          </p:nvSpPr>
          <p:spPr>
            <a:xfrm rot="5400000">
              <a:off x="4237845" y="2942784"/>
              <a:ext cx="785542" cy="677191"/>
            </a:xfrm>
            <a:prstGeom prst="triangle">
              <a:avLst>
                <a:gd name="adj" fmla="val 5000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Shape 1215"/>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216" name="Shape 1216"/>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Cambiando la orientación del Triángulo de Hierro</a:t>
            </a:r>
            <a:endParaRPr/>
          </a:p>
        </p:txBody>
      </p:sp>
      <p:sp>
        <p:nvSpPr>
          <p:cNvPr id="1217" name="Shape 1217"/>
          <p:cNvSpPr txBox="1"/>
          <p:nvPr/>
        </p:nvSpPr>
        <p:spPr>
          <a:xfrm>
            <a:off x="384313" y="1391478"/>
            <a:ext cx="851311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218" name="Shape 1218"/>
          <p:cNvSpPr/>
          <p:nvPr/>
        </p:nvSpPr>
        <p:spPr>
          <a:xfrm>
            <a:off x="579398" y="2408219"/>
            <a:ext cx="8064896" cy="432048"/>
          </a:xfrm>
          <a:prstGeom prst="roundRect">
            <a:avLst>
              <a:gd name="adj" fmla="val 16667"/>
            </a:avLst>
          </a:prstGeom>
          <a:solidFill>
            <a:schemeClr val="accent1"/>
          </a:solidFill>
          <a:ln w="25400" cap="flat" cmpd="sng">
            <a:solidFill>
              <a:srgbClr val="6D970D"/>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9" name="Shape 1219"/>
          <p:cNvSpPr txBox="1"/>
          <p:nvPr/>
        </p:nvSpPr>
        <p:spPr>
          <a:xfrm>
            <a:off x="651407" y="2393412"/>
            <a:ext cx="174278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Arial"/>
              <a:buNone/>
            </a:pPr>
            <a:r>
              <a:rPr lang="en-US" sz="2400" b="0" i="0" u="none" strike="noStrike" cap="none">
                <a:solidFill>
                  <a:schemeClr val="lt1"/>
                </a:solidFill>
                <a:latin typeface="Arial"/>
                <a:ea typeface="Arial"/>
                <a:cs typeface="Arial"/>
                <a:sym typeface="Arial"/>
              </a:rPr>
              <a:t>Constraints</a:t>
            </a:r>
            <a:endParaRPr/>
          </a:p>
        </p:txBody>
      </p:sp>
      <p:sp>
        <p:nvSpPr>
          <p:cNvPr id="1220" name="Shape 1220"/>
          <p:cNvSpPr txBox="1"/>
          <p:nvPr/>
        </p:nvSpPr>
        <p:spPr>
          <a:xfrm>
            <a:off x="3388562" y="2454966"/>
            <a:ext cx="1183337"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Requisitos</a:t>
            </a:r>
            <a:endParaRPr/>
          </a:p>
        </p:txBody>
      </p:sp>
      <p:sp>
        <p:nvSpPr>
          <p:cNvPr id="1221" name="Shape 1221"/>
          <p:cNvSpPr txBox="1"/>
          <p:nvPr/>
        </p:nvSpPr>
        <p:spPr>
          <a:xfrm>
            <a:off x="5832545" y="2454966"/>
            <a:ext cx="739305"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Coste</a:t>
            </a:r>
            <a:endParaRPr/>
          </a:p>
        </p:txBody>
      </p:sp>
      <p:sp>
        <p:nvSpPr>
          <p:cNvPr id="1222" name="Shape 1222"/>
          <p:cNvSpPr txBox="1"/>
          <p:nvPr/>
        </p:nvSpPr>
        <p:spPr>
          <a:xfrm>
            <a:off x="7404367" y="2454966"/>
            <a:ext cx="889026"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Tiempo</a:t>
            </a:r>
            <a:endParaRPr/>
          </a:p>
        </p:txBody>
      </p:sp>
      <p:sp>
        <p:nvSpPr>
          <p:cNvPr id="1223" name="Shape 1223"/>
          <p:cNvSpPr/>
          <p:nvPr/>
        </p:nvSpPr>
        <p:spPr>
          <a:xfrm>
            <a:off x="579398" y="5114906"/>
            <a:ext cx="8064896" cy="432048"/>
          </a:xfrm>
          <a:prstGeom prst="roundRect">
            <a:avLst>
              <a:gd name="adj" fmla="val 16667"/>
            </a:avLst>
          </a:prstGeom>
          <a:solidFill>
            <a:schemeClr val="accent1"/>
          </a:solidFill>
          <a:ln w="25400" cap="flat" cmpd="sng">
            <a:solidFill>
              <a:srgbClr val="6D970D"/>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4" name="Shape 1224"/>
          <p:cNvSpPr txBox="1"/>
          <p:nvPr/>
        </p:nvSpPr>
        <p:spPr>
          <a:xfrm>
            <a:off x="651407" y="5100099"/>
            <a:ext cx="174438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Arial"/>
              <a:buNone/>
            </a:pPr>
            <a:r>
              <a:rPr lang="en-US" sz="2400" b="0" i="0" u="none" strike="noStrike" cap="none">
                <a:solidFill>
                  <a:schemeClr val="lt1"/>
                </a:solidFill>
                <a:latin typeface="Arial"/>
                <a:ea typeface="Arial"/>
                <a:cs typeface="Arial"/>
                <a:sym typeface="Arial"/>
              </a:rPr>
              <a:t>Estimación</a:t>
            </a:r>
            <a:endParaRPr/>
          </a:p>
        </p:txBody>
      </p:sp>
      <p:sp>
        <p:nvSpPr>
          <p:cNvPr id="1225" name="Shape 1225"/>
          <p:cNvSpPr txBox="1"/>
          <p:nvPr/>
        </p:nvSpPr>
        <p:spPr>
          <a:xfrm>
            <a:off x="2660477" y="5161653"/>
            <a:ext cx="739305"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Coste</a:t>
            </a:r>
            <a:endParaRPr/>
          </a:p>
        </p:txBody>
      </p:sp>
      <p:sp>
        <p:nvSpPr>
          <p:cNvPr id="1226" name="Shape 1226"/>
          <p:cNvSpPr txBox="1"/>
          <p:nvPr/>
        </p:nvSpPr>
        <p:spPr>
          <a:xfrm>
            <a:off x="4530702" y="5161653"/>
            <a:ext cx="889026"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Tiempo</a:t>
            </a:r>
            <a:endParaRPr/>
          </a:p>
        </p:txBody>
      </p:sp>
      <p:sp>
        <p:nvSpPr>
          <p:cNvPr id="1227" name="Shape 1227"/>
          <p:cNvSpPr txBox="1"/>
          <p:nvPr/>
        </p:nvSpPr>
        <p:spPr>
          <a:xfrm>
            <a:off x="6235727" y="5161653"/>
            <a:ext cx="1707520"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Funcionalidades</a:t>
            </a:r>
            <a:endParaRPr/>
          </a:p>
        </p:txBody>
      </p:sp>
      <p:sp>
        <p:nvSpPr>
          <p:cNvPr id="1228" name="Shape 1228"/>
          <p:cNvSpPr/>
          <p:nvPr/>
        </p:nvSpPr>
        <p:spPr>
          <a:xfrm>
            <a:off x="2971800" y="2896394"/>
            <a:ext cx="2160240" cy="2160000"/>
          </a:xfrm>
          <a:prstGeom prst="triangle">
            <a:avLst>
              <a:gd name="adj" fmla="val 50000"/>
            </a:avLst>
          </a:prstGeom>
          <a:solidFill>
            <a:schemeClr val="accent6"/>
          </a:solidFill>
          <a:ln w="25400" cap="flat" cmpd="sng">
            <a:solidFill>
              <a:srgbClr val="03488C"/>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9" name="Shape 1229"/>
          <p:cNvSpPr/>
          <p:nvPr/>
        </p:nvSpPr>
        <p:spPr>
          <a:xfrm rot="10800000" flipH="1">
            <a:off x="6093338" y="2896395"/>
            <a:ext cx="2160240" cy="2160000"/>
          </a:xfrm>
          <a:prstGeom prst="triangle">
            <a:avLst>
              <a:gd name="adj" fmla="val 50000"/>
            </a:avLst>
          </a:prstGeom>
          <a:solidFill>
            <a:schemeClr val="accent6"/>
          </a:solidFill>
          <a:ln w="25400" cap="flat" cmpd="sng">
            <a:solidFill>
              <a:srgbClr val="03488C"/>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0" name="Shape 1230"/>
          <p:cNvSpPr txBox="1"/>
          <p:nvPr/>
        </p:nvSpPr>
        <p:spPr>
          <a:xfrm>
            <a:off x="3283056" y="1569819"/>
            <a:ext cx="1537600"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Predictivo</a:t>
            </a:r>
            <a:endParaRPr/>
          </a:p>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0000"/>
                </a:solidFill>
                <a:latin typeface="Arial"/>
                <a:ea typeface="Arial"/>
                <a:cs typeface="Arial"/>
                <a:sym typeface="Arial"/>
              </a:rPr>
              <a:t>Waterfall</a:t>
            </a:r>
            <a:endParaRPr/>
          </a:p>
        </p:txBody>
      </p:sp>
      <p:sp>
        <p:nvSpPr>
          <p:cNvPr id="1231" name="Shape 1231"/>
          <p:cNvSpPr txBox="1"/>
          <p:nvPr/>
        </p:nvSpPr>
        <p:spPr>
          <a:xfrm>
            <a:off x="6322405" y="1571837"/>
            <a:ext cx="1702710"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Adaptativo</a:t>
            </a:r>
            <a:endParaRPr/>
          </a:p>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a:solidFill>
                  <a:srgbClr val="000000"/>
                </a:solidFill>
                <a:latin typeface="Arial"/>
                <a:ea typeface="Arial"/>
                <a:cs typeface="Arial"/>
                <a:sym typeface="Arial"/>
              </a:rPr>
              <a:t>Agile</a:t>
            </a:r>
            <a:endParaRPr/>
          </a:p>
        </p:txBody>
      </p:sp>
      <p:sp>
        <p:nvSpPr>
          <p:cNvPr id="1232" name="Shape 1232"/>
          <p:cNvSpPr txBox="1"/>
          <p:nvPr/>
        </p:nvSpPr>
        <p:spPr>
          <a:xfrm>
            <a:off x="3343182" y="4310440"/>
            <a:ext cx="146867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00"/>
              <a:buFont typeface="Arial"/>
              <a:buNone/>
            </a:pPr>
            <a:r>
              <a:rPr lang="en-US" sz="1600" b="0" i="1" u="none" strike="noStrike" cap="none">
                <a:solidFill>
                  <a:schemeClr val="lt1"/>
                </a:solidFill>
                <a:latin typeface="Arial"/>
                <a:ea typeface="Arial"/>
                <a:cs typeface="Arial"/>
                <a:sym typeface="Arial"/>
              </a:rPr>
              <a:t>Plan-Oriented</a:t>
            </a:r>
            <a:endParaRPr sz="1600" b="0" i="1" u="none" strike="noStrike" cap="none">
              <a:solidFill>
                <a:schemeClr val="lt1"/>
              </a:solidFill>
              <a:latin typeface="Arial"/>
              <a:ea typeface="Arial"/>
              <a:cs typeface="Arial"/>
              <a:sym typeface="Arial"/>
            </a:endParaRPr>
          </a:p>
        </p:txBody>
      </p:sp>
      <p:sp>
        <p:nvSpPr>
          <p:cNvPr id="1233" name="Shape 1233"/>
          <p:cNvSpPr txBox="1"/>
          <p:nvPr/>
        </p:nvSpPr>
        <p:spPr>
          <a:xfrm>
            <a:off x="6361239" y="3277394"/>
            <a:ext cx="1582998"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00"/>
              <a:buFont typeface="Arial"/>
              <a:buNone/>
            </a:pPr>
            <a:r>
              <a:rPr lang="en-US" sz="1600" b="0" i="1" u="none" strike="noStrike" cap="none">
                <a:solidFill>
                  <a:schemeClr val="lt1"/>
                </a:solidFill>
                <a:latin typeface="Arial"/>
                <a:ea typeface="Arial"/>
                <a:cs typeface="Arial"/>
                <a:sym typeface="Arial"/>
              </a:rPr>
              <a:t>Value Oriented</a:t>
            </a:r>
            <a:endParaRPr sz="1600" b="0" i="1" u="none" strike="noStrike" cap="non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Shape 1239"/>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240" name="Shape 1240"/>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Ciclo de vida tradicional vs ágil</a:t>
            </a:r>
            <a:endParaRPr/>
          </a:p>
        </p:txBody>
      </p:sp>
      <p:sp>
        <p:nvSpPr>
          <p:cNvPr id="1241" name="Shape 1241"/>
          <p:cNvSpPr/>
          <p:nvPr/>
        </p:nvSpPr>
        <p:spPr>
          <a:xfrm>
            <a:off x="511425" y="1914653"/>
            <a:ext cx="1141552"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2" name="Shape 1242"/>
          <p:cNvSpPr txBox="1"/>
          <p:nvPr/>
        </p:nvSpPr>
        <p:spPr>
          <a:xfrm rot="-5400000">
            <a:off x="-112205" y="2538280"/>
            <a:ext cx="2248459" cy="100119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ANÁLISIS</a:t>
            </a:r>
            <a:endParaRPr/>
          </a:p>
        </p:txBody>
      </p:sp>
      <p:sp>
        <p:nvSpPr>
          <p:cNvPr id="1243" name="Shape 1243"/>
          <p:cNvSpPr/>
          <p:nvPr/>
        </p:nvSpPr>
        <p:spPr>
          <a:xfrm>
            <a:off x="1663553" y="1907218"/>
            <a:ext cx="1135449"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4" name="Shape 1244"/>
          <p:cNvSpPr txBox="1"/>
          <p:nvPr/>
        </p:nvSpPr>
        <p:spPr>
          <a:xfrm rot="-5400000">
            <a:off x="1037243" y="2533507"/>
            <a:ext cx="2248459" cy="99584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DISEÑO</a:t>
            </a:r>
            <a:endParaRPr/>
          </a:p>
        </p:txBody>
      </p:sp>
      <p:sp>
        <p:nvSpPr>
          <p:cNvPr id="1245" name="Shape 1245"/>
          <p:cNvSpPr/>
          <p:nvPr/>
        </p:nvSpPr>
        <p:spPr>
          <a:xfrm>
            <a:off x="2809576" y="1917626"/>
            <a:ext cx="1177147"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6" name="Shape 1246"/>
          <p:cNvSpPr txBox="1"/>
          <p:nvPr/>
        </p:nvSpPr>
        <p:spPr>
          <a:xfrm rot="-5400000">
            <a:off x="2201554" y="2525646"/>
            <a:ext cx="2248459" cy="103241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CONSTRUCCIÓN</a:t>
            </a:r>
            <a:endParaRPr/>
          </a:p>
        </p:txBody>
      </p:sp>
      <p:sp>
        <p:nvSpPr>
          <p:cNvPr id="1247" name="Shape 1247"/>
          <p:cNvSpPr/>
          <p:nvPr/>
        </p:nvSpPr>
        <p:spPr>
          <a:xfrm>
            <a:off x="4015102" y="1917626"/>
            <a:ext cx="1032827"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8" name="Shape 1248"/>
          <p:cNvSpPr txBox="1"/>
          <p:nvPr/>
        </p:nvSpPr>
        <p:spPr>
          <a:xfrm rot="-5400000">
            <a:off x="3343791" y="2588934"/>
            <a:ext cx="2248459" cy="9058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PRUEBAS</a:t>
            </a:r>
            <a:endParaRPr/>
          </a:p>
        </p:txBody>
      </p:sp>
      <p:sp>
        <p:nvSpPr>
          <p:cNvPr id="1249" name="Shape 1249"/>
          <p:cNvSpPr/>
          <p:nvPr/>
        </p:nvSpPr>
        <p:spPr>
          <a:xfrm>
            <a:off x="5076307" y="1917626"/>
            <a:ext cx="1051742"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0" name="Shape 1250"/>
          <p:cNvSpPr txBox="1"/>
          <p:nvPr/>
        </p:nvSpPr>
        <p:spPr>
          <a:xfrm rot="-5400000">
            <a:off x="4413286" y="2580639"/>
            <a:ext cx="2248459" cy="92243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IMPLANTACIÓN</a:t>
            </a:r>
            <a:endParaRPr/>
          </a:p>
        </p:txBody>
      </p:sp>
      <p:cxnSp>
        <p:nvCxnSpPr>
          <p:cNvPr id="1251" name="Shape 1251"/>
          <p:cNvCxnSpPr/>
          <p:nvPr/>
        </p:nvCxnSpPr>
        <p:spPr>
          <a:xfrm>
            <a:off x="251520" y="4570350"/>
            <a:ext cx="6408712" cy="0"/>
          </a:xfrm>
          <a:prstGeom prst="straightConnector1">
            <a:avLst/>
          </a:prstGeom>
          <a:noFill/>
          <a:ln w="38100" cap="flat" cmpd="sng">
            <a:solidFill>
              <a:srgbClr val="7F7F7F"/>
            </a:solidFill>
            <a:prstDash val="solid"/>
            <a:round/>
            <a:headEnd type="none" w="med" len="med"/>
            <a:tailEnd type="stealth" w="lg" len="lg"/>
          </a:ln>
        </p:spPr>
      </p:cxnSp>
      <p:sp>
        <p:nvSpPr>
          <p:cNvPr id="1252" name="Shape 1252"/>
          <p:cNvSpPr txBox="1"/>
          <p:nvPr/>
        </p:nvSpPr>
        <p:spPr>
          <a:xfrm>
            <a:off x="35496" y="4221883"/>
            <a:ext cx="72167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Arial"/>
                <a:ea typeface="Arial"/>
                <a:cs typeface="Arial"/>
                <a:sym typeface="Arial"/>
              </a:rPr>
              <a:t>tiempo</a:t>
            </a:r>
            <a:endParaRPr/>
          </a:p>
        </p:txBody>
      </p:sp>
      <p:sp>
        <p:nvSpPr>
          <p:cNvPr id="1253" name="Shape 1253"/>
          <p:cNvSpPr/>
          <p:nvPr/>
        </p:nvSpPr>
        <p:spPr>
          <a:xfrm>
            <a:off x="6107833" y="4293914"/>
            <a:ext cx="216024" cy="216000"/>
          </a:xfrm>
          <a:prstGeom prst="diamond">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4" name="Shape 1254"/>
          <p:cNvSpPr txBox="1"/>
          <p:nvPr/>
        </p:nvSpPr>
        <p:spPr>
          <a:xfrm>
            <a:off x="6516216" y="2313610"/>
            <a:ext cx="2555776" cy="132343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a:solidFill>
                  <a:srgbClr val="000000"/>
                </a:solidFill>
                <a:latin typeface="Arial"/>
                <a:ea typeface="Arial"/>
                <a:cs typeface="Arial"/>
                <a:sym typeface="Arial"/>
              </a:rPr>
              <a:t>Supongamos un proyecto con las clásicas fases en cascada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Shape 126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261" name="Shape 126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Ciclo de vida tradicional vs ágil</a:t>
            </a:r>
            <a:endParaRPr/>
          </a:p>
        </p:txBody>
      </p:sp>
      <p:sp>
        <p:nvSpPr>
          <p:cNvPr id="1262" name="Shape 1262"/>
          <p:cNvSpPr/>
          <p:nvPr/>
        </p:nvSpPr>
        <p:spPr>
          <a:xfrm>
            <a:off x="511425" y="1914653"/>
            <a:ext cx="1141552"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3" name="Shape 1263"/>
          <p:cNvSpPr txBox="1"/>
          <p:nvPr/>
        </p:nvSpPr>
        <p:spPr>
          <a:xfrm rot="-5400000">
            <a:off x="-112205" y="2538280"/>
            <a:ext cx="2248459" cy="100119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ANÁLISIS</a:t>
            </a:r>
            <a:endParaRPr/>
          </a:p>
        </p:txBody>
      </p:sp>
      <p:sp>
        <p:nvSpPr>
          <p:cNvPr id="1264" name="Shape 1264"/>
          <p:cNvSpPr/>
          <p:nvPr/>
        </p:nvSpPr>
        <p:spPr>
          <a:xfrm>
            <a:off x="1663553" y="1907218"/>
            <a:ext cx="1135449"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5" name="Shape 1265"/>
          <p:cNvSpPr txBox="1"/>
          <p:nvPr/>
        </p:nvSpPr>
        <p:spPr>
          <a:xfrm rot="-5400000">
            <a:off x="1037243" y="2533507"/>
            <a:ext cx="2248459" cy="99584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DISEÑO</a:t>
            </a:r>
            <a:endParaRPr/>
          </a:p>
        </p:txBody>
      </p:sp>
      <p:sp>
        <p:nvSpPr>
          <p:cNvPr id="1266" name="Shape 1266"/>
          <p:cNvSpPr/>
          <p:nvPr/>
        </p:nvSpPr>
        <p:spPr>
          <a:xfrm>
            <a:off x="2809576" y="1917626"/>
            <a:ext cx="1177147"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7" name="Shape 1267"/>
          <p:cNvSpPr txBox="1"/>
          <p:nvPr/>
        </p:nvSpPr>
        <p:spPr>
          <a:xfrm rot="-5400000">
            <a:off x="2201554" y="2525646"/>
            <a:ext cx="2248459" cy="103241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CONSTRUCCIÓN</a:t>
            </a:r>
            <a:endParaRPr/>
          </a:p>
        </p:txBody>
      </p:sp>
      <p:sp>
        <p:nvSpPr>
          <p:cNvPr id="1268" name="Shape 1268"/>
          <p:cNvSpPr/>
          <p:nvPr/>
        </p:nvSpPr>
        <p:spPr>
          <a:xfrm>
            <a:off x="4015102" y="1917626"/>
            <a:ext cx="1032827"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9" name="Shape 1269"/>
          <p:cNvSpPr txBox="1"/>
          <p:nvPr/>
        </p:nvSpPr>
        <p:spPr>
          <a:xfrm rot="-5400000">
            <a:off x="3343791" y="2588934"/>
            <a:ext cx="2248459" cy="9058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PRUEBAS</a:t>
            </a:r>
            <a:endParaRPr/>
          </a:p>
        </p:txBody>
      </p:sp>
      <p:sp>
        <p:nvSpPr>
          <p:cNvPr id="1270" name="Shape 1270"/>
          <p:cNvSpPr/>
          <p:nvPr/>
        </p:nvSpPr>
        <p:spPr>
          <a:xfrm>
            <a:off x="5076307" y="1917626"/>
            <a:ext cx="1051742"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1" name="Shape 1271"/>
          <p:cNvSpPr txBox="1"/>
          <p:nvPr/>
        </p:nvSpPr>
        <p:spPr>
          <a:xfrm rot="-5400000">
            <a:off x="4413286" y="2580639"/>
            <a:ext cx="2248459" cy="92243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IMPLANTACIÓN</a:t>
            </a:r>
            <a:endParaRPr/>
          </a:p>
        </p:txBody>
      </p:sp>
      <p:cxnSp>
        <p:nvCxnSpPr>
          <p:cNvPr id="1272" name="Shape 1272"/>
          <p:cNvCxnSpPr/>
          <p:nvPr/>
        </p:nvCxnSpPr>
        <p:spPr>
          <a:xfrm>
            <a:off x="251520" y="4570350"/>
            <a:ext cx="6408712" cy="0"/>
          </a:xfrm>
          <a:prstGeom prst="straightConnector1">
            <a:avLst/>
          </a:prstGeom>
          <a:noFill/>
          <a:ln w="38100" cap="flat" cmpd="sng">
            <a:solidFill>
              <a:srgbClr val="7F7F7F"/>
            </a:solidFill>
            <a:prstDash val="solid"/>
            <a:round/>
            <a:headEnd type="none" w="med" len="med"/>
            <a:tailEnd type="stealth" w="lg" len="lg"/>
          </a:ln>
        </p:spPr>
      </p:cxnSp>
      <p:sp>
        <p:nvSpPr>
          <p:cNvPr id="1273" name="Shape 1273"/>
          <p:cNvSpPr/>
          <p:nvPr/>
        </p:nvSpPr>
        <p:spPr>
          <a:xfrm>
            <a:off x="421249" y="2627920"/>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4" name="Shape 1274"/>
          <p:cNvSpPr/>
          <p:nvPr/>
        </p:nvSpPr>
        <p:spPr>
          <a:xfrm>
            <a:off x="421249" y="2883234"/>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5" name="Shape 1275"/>
          <p:cNvSpPr/>
          <p:nvPr/>
        </p:nvSpPr>
        <p:spPr>
          <a:xfrm>
            <a:off x="421249" y="3138548"/>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6" name="Shape 1276"/>
          <p:cNvSpPr/>
          <p:nvPr/>
        </p:nvSpPr>
        <p:spPr>
          <a:xfrm>
            <a:off x="421249" y="3393862"/>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7" name="Shape 1277"/>
          <p:cNvSpPr/>
          <p:nvPr/>
        </p:nvSpPr>
        <p:spPr>
          <a:xfrm>
            <a:off x="421249" y="3649176"/>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8" name="Shape 1278"/>
          <p:cNvSpPr/>
          <p:nvPr/>
        </p:nvSpPr>
        <p:spPr>
          <a:xfrm>
            <a:off x="421249" y="3776833"/>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9" name="Shape 1279"/>
          <p:cNvSpPr/>
          <p:nvPr/>
        </p:nvSpPr>
        <p:spPr>
          <a:xfrm>
            <a:off x="421249" y="3904490"/>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0" name="Shape 1280"/>
          <p:cNvSpPr/>
          <p:nvPr/>
        </p:nvSpPr>
        <p:spPr>
          <a:xfrm>
            <a:off x="421249" y="4032148"/>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1" name="Shape 1281"/>
          <p:cNvSpPr/>
          <p:nvPr/>
        </p:nvSpPr>
        <p:spPr>
          <a:xfrm>
            <a:off x="421249" y="1989635"/>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2" name="Shape 1282"/>
          <p:cNvSpPr/>
          <p:nvPr/>
        </p:nvSpPr>
        <p:spPr>
          <a:xfrm>
            <a:off x="421249" y="2117292"/>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3" name="Shape 1283"/>
          <p:cNvSpPr/>
          <p:nvPr/>
        </p:nvSpPr>
        <p:spPr>
          <a:xfrm>
            <a:off x="421249" y="2244949"/>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4" name="Shape 1284"/>
          <p:cNvSpPr/>
          <p:nvPr/>
        </p:nvSpPr>
        <p:spPr>
          <a:xfrm>
            <a:off x="421249" y="2372606"/>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5" name="Shape 1285"/>
          <p:cNvSpPr/>
          <p:nvPr/>
        </p:nvSpPr>
        <p:spPr>
          <a:xfrm>
            <a:off x="421249" y="2500263"/>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6" name="Shape 1286"/>
          <p:cNvSpPr/>
          <p:nvPr/>
        </p:nvSpPr>
        <p:spPr>
          <a:xfrm>
            <a:off x="421249" y="2755577"/>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7" name="Shape 1287"/>
          <p:cNvSpPr/>
          <p:nvPr/>
        </p:nvSpPr>
        <p:spPr>
          <a:xfrm>
            <a:off x="421249" y="3010891"/>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8" name="Shape 1288"/>
          <p:cNvSpPr/>
          <p:nvPr/>
        </p:nvSpPr>
        <p:spPr>
          <a:xfrm>
            <a:off x="421249" y="3266205"/>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9" name="Shape 1289"/>
          <p:cNvSpPr/>
          <p:nvPr/>
        </p:nvSpPr>
        <p:spPr>
          <a:xfrm>
            <a:off x="421249" y="3521519"/>
            <a:ext cx="576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0" name="Shape 1290"/>
          <p:cNvSpPr txBox="1"/>
          <p:nvPr/>
        </p:nvSpPr>
        <p:spPr>
          <a:xfrm>
            <a:off x="6516216" y="2313611"/>
            <a:ext cx="2555776" cy="19389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a:solidFill>
                  <a:srgbClr val="000000"/>
                </a:solidFill>
                <a:latin typeface="Arial"/>
                <a:ea typeface="Arial"/>
                <a:cs typeface="Arial"/>
                <a:sym typeface="Arial"/>
              </a:rPr>
              <a:t>Rompemos el proyecto en pequeñas piezas que van de inicio a fin de todo el proceso….</a:t>
            </a:r>
            <a:endParaRPr/>
          </a:p>
        </p:txBody>
      </p:sp>
      <p:sp>
        <p:nvSpPr>
          <p:cNvPr id="1291" name="Shape 1291"/>
          <p:cNvSpPr/>
          <p:nvPr/>
        </p:nvSpPr>
        <p:spPr>
          <a:xfrm>
            <a:off x="6107833" y="4293914"/>
            <a:ext cx="216024" cy="216000"/>
          </a:xfrm>
          <a:prstGeom prst="diamond">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2" name="Shape 1292"/>
          <p:cNvSpPr txBox="1"/>
          <p:nvPr/>
        </p:nvSpPr>
        <p:spPr>
          <a:xfrm>
            <a:off x="35496" y="4221883"/>
            <a:ext cx="72167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Arial"/>
                <a:ea typeface="Arial"/>
                <a:cs typeface="Arial"/>
                <a:sym typeface="Arial"/>
              </a:rPr>
              <a:t>tiempo</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Shape 129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299" name="Shape 1299"/>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Ciclo de vida tradicional vs ágil</a:t>
            </a:r>
            <a:endParaRPr/>
          </a:p>
        </p:txBody>
      </p:sp>
      <p:sp>
        <p:nvSpPr>
          <p:cNvPr id="1300" name="Shape 1300"/>
          <p:cNvSpPr/>
          <p:nvPr/>
        </p:nvSpPr>
        <p:spPr>
          <a:xfrm>
            <a:off x="511425" y="1914653"/>
            <a:ext cx="1141552"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1" name="Shape 1301"/>
          <p:cNvSpPr txBox="1"/>
          <p:nvPr/>
        </p:nvSpPr>
        <p:spPr>
          <a:xfrm rot="-5400000">
            <a:off x="-112205" y="2538280"/>
            <a:ext cx="2248459" cy="100119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ANÁLISIS</a:t>
            </a:r>
            <a:endParaRPr/>
          </a:p>
        </p:txBody>
      </p:sp>
      <p:sp>
        <p:nvSpPr>
          <p:cNvPr id="1302" name="Shape 1302"/>
          <p:cNvSpPr/>
          <p:nvPr/>
        </p:nvSpPr>
        <p:spPr>
          <a:xfrm>
            <a:off x="1663553" y="1907218"/>
            <a:ext cx="1135449"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3" name="Shape 1303"/>
          <p:cNvSpPr txBox="1"/>
          <p:nvPr/>
        </p:nvSpPr>
        <p:spPr>
          <a:xfrm rot="-5400000">
            <a:off x="1037243" y="2533507"/>
            <a:ext cx="2248459" cy="99584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DISEÑO</a:t>
            </a:r>
            <a:endParaRPr/>
          </a:p>
        </p:txBody>
      </p:sp>
      <p:sp>
        <p:nvSpPr>
          <p:cNvPr id="1304" name="Shape 1304"/>
          <p:cNvSpPr/>
          <p:nvPr/>
        </p:nvSpPr>
        <p:spPr>
          <a:xfrm>
            <a:off x="2809576" y="1917626"/>
            <a:ext cx="1177147"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5" name="Shape 1305"/>
          <p:cNvSpPr txBox="1"/>
          <p:nvPr/>
        </p:nvSpPr>
        <p:spPr>
          <a:xfrm rot="-5400000">
            <a:off x="2201554" y="2525646"/>
            <a:ext cx="2248459" cy="103241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CONSTRUCCIÓN</a:t>
            </a:r>
            <a:endParaRPr/>
          </a:p>
        </p:txBody>
      </p:sp>
      <p:sp>
        <p:nvSpPr>
          <p:cNvPr id="1306" name="Shape 1306"/>
          <p:cNvSpPr/>
          <p:nvPr/>
        </p:nvSpPr>
        <p:spPr>
          <a:xfrm>
            <a:off x="4015102" y="1917626"/>
            <a:ext cx="1032827"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7" name="Shape 1307"/>
          <p:cNvSpPr txBox="1"/>
          <p:nvPr/>
        </p:nvSpPr>
        <p:spPr>
          <a:xfrm rot="-5400000">
            <a:off x="3343791" y="2588934"/>
            <a:ext cx="2248459" cy="90584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PRUEBAS</a:t>
            </a:r>
            <a:endParaRPr/>
          </a:p>
        </p:txBody>
      </p:sp>
      <p:sp>
        <p:nvSpPr>
          <p:cNvPr id="1308" name="Shape 1308"/>
          <p:cNvSpPr/>
          <p:nvPr/>
        </p:nvSpPr>
        <p:spPr>
          <a:xfrm>
            <a:off x="5076307" y="1917626"/>
            <a:ext cx="1051742"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9" name="Shape 1309"/>
          <p:cNvSpPr txBox="1"/>
          <p:nvPr/>
        </p:nvSpPr>
        <p:spPr>
          <a:xfrm rot="-5400000">
            <a:off x="4413286" y="2580639"/>
            <a:ext cx="2248459" cy="92243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IMPLANTACIÓN</a:t>
            </a:r>
            <a:endParaRPr/>
          </a:p>
        </p:txBody>
      </p:sp>
      <p:sp>
        <p:nvSpPr>
          <p:cNvPr id="1310" name="Shape 1310"/>
          <p:cNvSpPr/>
          <p:nvPr/>
        </p:nvSpPr>
        <p:spPr>
          <a:xfrm rot="-5400000">
            <a:off x="4439265"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1" name="Shape 1311"/>
          <p:cNvSpPr/>
          <p:nvPr/>
        </p:nvSpPr>
        <p:spPr>
          <a:xfrm rot="-5400000">
            <a:off x="-351955"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2" name="Shape 1312"/>
          <p:cNvSpPr/>
          <p:nvPr/>
        </p:nvSpPr>
        <p:spPr>
          <a:xfrm rot="-5400000">
            <a:off x="-78171"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3" name="Shape 1313"/>
          <p:cNvSpPr/>
          <p:nvPr/>
        </p:nvSpPr>
        <p:spPr>
          <a:xfrm rot="-5400000">
            <a:off x="195613"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4" name="Shape 1314"/>
          <p:cNvSpPr/>
          <p:nvPr/>
        </p:nvSpPr>
        <p:spPr>
          <a:xfrm rot="-5400000">
            <a:off x="469397"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5" name="Shape 1315"/>
          <p:cNvSpPr/>
          <p:nvPr/>
        </p:nvSpPr>
        <p:spPr>
          <a:xfrm rot="-5400000">
            <a:off x="743181"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6" name="Shape 1316"/>
          <p:cNvSpPr/>
          <p:nvPr/>
        </p:nvSpPr>
        <p:spPr>
          <a:xfrm rot="-5400000">
            <a:off x="1016965"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7" name="Shape 1317"/>
          <p:cNvSpPr/>
          <p:nvPr/>
        </p:nvSpPr>
        <p:spPr>
          <a:xfrm rot="-5400000">
            <a:off x="1290749"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8" name="Shape 1318"/>
          <p:cNvSpPr/>
          <p:nvPr/>
        </p:nvSpPr>
        <p:spPr>
          <a:xfrm rot="-5400000">
            <a:off x="1564533"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9" name="Shape 1319"/>
          <p:cNvSpPr/>
          <p:nvPr/>
        </p:nvSpPr>
        <p:spPr>
          <a:xfrm rot="-5400000">
            <a:off x="1838317"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0" name="Shape 1320"/>
          <p:cNvSpPr/>
          <p:nvPr/>
        </p:nvSpPr>
        <p:spPr>
          <a:xfrm rot="-5400000">
            <a:off x="2112101"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1" name="Shape 1321"/>
          <p:cNvSpPr/>
          <p:nvPr/>
        </p:nvSpPr>
        <p:spPr>
          <a:xfrm rot="-5400000">
            <a:off x="2385885"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2" name="Shape 1322"/>
          <p:cNvSpPr/>
          <p:nvPr/>
        </p:nvSpPr>
        <p:spPr>
          <a:xfrm rot="-5400000">
            <a:off x="2659669"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3" name="Shape 1323"/>
          <p:cNvSpPr/>
          <p:nvPr/>
        </p:nvSpPr>
        <p:spPr>
          <a:xfrm rot="-5400000">
            <a:off x="2933453"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4" name="Shape 1324"/>
          <p:cNvSpPr/>
          <p:nvPr/>
        </p:nvSpPr>
        <p:spPr>
          <a:xfrm rot="-5400000">
            <a:off x="3207237"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5" name="Shape 1325"/>
          <p:cNvSpPr/>
          <p:nvPr/>
        </p:nvSpPr>
        <p:spPr>
          <a:xfrm rot="-5400000">
            <a:off x="3481021"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6" name="Shape 1326"/>
          <p:cNvSpPr/>
          <p:nvPr/>
        </p:nvSpPr>
        <p:spPr>
          <a:xfrm rot="-5400000">
            <a:off x="3891697"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7" name="Shape 1327"/>
          <p:cNvSpPr/>
          <p:nvPr/>
        </p:nvSpPr>
        <p:spPr>
          <a:xfrm rot="-5400000">
            <a:off x="4713049"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8" name="Shape 1328"/>
          <p:cNvSpPr/>
          <p:nvPr/>
        </p:nvSpPr>
        <p:spPr>
          <a:xfrm rot="-5400000">
            <a:off x="-215063"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9" name="Shape 1329"/>
          <p:cNvSpPr/>
          <p:nvPr/>
        </p:nvSpPr>
        <p:spPr>
          <a:xfrm rot="-5400000">
            <a:off x="58721"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0" name="Shape 1330"/>
          <p:cNvSpPr/>
          <p:nvPr/>
        </p:nvSpPr>
        <p:spPr>
          <a:xfrm rot="-5400000">
            <a:off x="332505"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1" name="Shape 1331"/>
          <p:cNvSpPr/>
          <p:nvPr/>
        </p:nvSpPr>
        <p:spPr>
          <a:xfrm rot="-5400000">
            <a:off x="606289"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2" name="Shape 1332"/>
          <p:cNvSpPr/>
          <p:nvPr/>
        </p:nvSpPr>
        <p:spPr>
          <a:xfrm rot="-5400000">
            <a:off x="880073"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3" name="Shape 1333"/>
          <p:cNvSpPr/>
          <p:nvPr/>
        </p:nvSpPr>
        <p:spPr>
          <a:xfrm rot="-5400000">
            <a:off x="1153857"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4" name="Shape 1334"/>
          <p:cNvSpPr/>
          <p:nvPr/>
        </p:nvSpPr>
        <p:spPr>
          <a:xfrm rot="-5400000">
            <a:off x="1427641"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5" name="Shape 1335"/>
          <p:cNvSpPr/>
          <p:nvPr/>
        </p:nvSpPr>
        <p:spPr>
          <a:xfrm rot="-5400000">
            <a:off x="1701425"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6" name="Shape 1336"/>
          <p:cNvSpPr/>
          <p:nvPr/>
        </p:nvSpPr>
        <p:spPr>
          <a:xfrm rot="-5400000">
            <a:off x="1975209"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7" name="Shape 1337"/>
          <p:cNvSpPr/>
          <p:nvPr/>
        </p:nvSpPr>
        <p:spPr>
          <a:xfrm rot="-5400000">
            <a:off x="2248993"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8" name="Shape 1338"/>
          <p:cNvSpPr/>
          <p:nvPr/>
        </p:nvSpPr>
        <p:spPr>
          <a:xfrm rot="-5400000">
            <a:off x="2522777"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9" name="Shape 1339"/>
          <p:cNvSpPr/>
          <p:nvPr/>
        </p:nvSpPr>
        <p:spPr>
          <a:xfrm rot="-5400000">
            <a:off x="2796561"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0" name="Shape 1340"/>
          <p:cNvSpPr/>
          <p:nvPr/>
        </p:nvSpPr>
        <p:spPr>
          <a:xfrm rot="-5400000">
            <a:off x="3070345"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1" name="Shape 1341"/>
          <p:cNvSpPr/>
          <p:nvPr/>
        </p:nvSpPr>
        <p:spPr>
          <a:xfrm rot="-5400000">
            <a:off x="3344129"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2" name="Shape 1342"/>
          <p:cNvSpPr/>
          <p:nvPr/>
        </p:nvSpPr>
        <p:spPr>
          <a:xfrm rot="-5400000">
            <a:off x="3617913"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3" name="Shape 1343"/>
          <p:cNvSpPr/>
          <p:nvPr/>
        </p:nvSpPr>
        <p:spPr>
          <a:xfrm rot="-5400000">
            <a:off x="4165481"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344" name="Shape 1344"/>
          <p:cNvCxnSpPr/>
          <p:nvPr/>
        </p:nvCxnSpPr>
        <p:spPr>
          <a:xfrm>
            <a:off x="251520" y="4570350"/>
            <a:ext cx="6408712" cy="0"/>
          </a:xfrm>
          <a:prstGeom prst="straightConnector1">
            <a:avLst/>
          </a:prstGeom>
          <a:noFill/>
          <a:ln w="38100" cap="flat" cmpd="sng">
            <a:solidFill>
              <a:srgbClr val="7F7F7F"/>
            </a:solidFill>
            <a:prstDash val="solid"/>
            <a:round/>
            <a:headEnd type="none" w="med" len="med"/>
            <a:tailEnd type="stealth" w="lg" len="lg"/>
          </a:ln>
        </p:spPr>
      </p:cxnSp>
      <p:sp>
        <p:nvSpPr>
          <p:cNvPr id="1345" name="Shape 1345"/>
          <p:cNvSpPr txBox="1"/>
          <p:nvPr/>
        </p:nvSpPr>
        <p:spPr>
          <a:xfrm>
            <a:off x="35496" y="4221883"/>
            <a:ext cx="72167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Arial"/>
                <a:ea typeface="Arial"/>
                <a:cs typeface="Arial"/>
                <a:sym typeface="Arial"/>
              </a:rPr>
              <a:t>tiempo</a:t>
            </a:r>
            <a:endParaRPr/>
          </a:p>
        </p:txBody>
      </p:sp>
      <p:sp>
        <p:nvSpPr>
          <p:cNvPr id="1346" name="Shape 1346"/>
          <p:cNvSpPr/>
          <p:nvPr/>
        </p:nvSpPr>
        <p:spPr>
          <a:xfrm rot="-5400000">
            <a:off x="5123725"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7" name="Shape 1347"/>
          <p:cNvSpPr/>
          <p:nvPr/>
        </p:nvSpPr>
        <p:spPr>
          <a:xfrm rot="-5400000">
            <a:off x="3754805"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8" name="Shape 1348"/>
          <p:cNvSpPr/>
          <p:nvPr/>
        </p:nvSpPr>
        <p:spPr>
          <a:xfrm rot="-5400000">
            <a:off x="4302373"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9" name="Shape 1349"/>
          <p:cNvSpPr/>
          <p:nvPr/>
        </p:nvSpPr>
        <p:spPr>
          <a:xfrm rot="-5400000">
            <a:off x="4849941"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0" name="Shape 1350"/>
          <p:cNvSpPr/>
          <p:nvPr/>
        </p:nvSpPr>
        <p:spPr>
          <a:xfrm rot="-5400000">
            <a:off x="5260601"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1" name="Shape 1351"/>
          <p:cNvSpPr/>
          <p:nvPr/>
        </p:nvSpPr>
        <p:spPr>
          <a:xfrm rot="-5400000">
            <a:off x="4028589"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2" name="Shape 1352"/>
          <p:cNvSpPr/>
          <p:nvPr/>
        </p:nvSpPr>
        <p:spPr>
          <a:xfrm rot="-5400000">
            <a:off x="4576157"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3" name="Shape 1353"/>
          <p:cNvSpPr/>
          <p:nvPr/>
        </p:nvSpPr>
        <p:spPr>
          <a:xfrm rot="-5400000">
            <a:off x="4986833" y="5650565"/>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4" name="Shape 1354"/>
          <p:cNvSpPr txBox="1"/>
          <p:nvPr/>
        </p:nvSpPr>
        <p:spPr>
          <a:xfrm>
            <a:off x="6516216" y="2313611"/>
            <a:ext cx="2555776" cy="19389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a:solidFill>
                  <a:srgbClr val="000000"/>
                </a:solidFill>
                <a:latin typeface="Arial"/>
                <a:ea typeface="Arial"/>
                <a:cs typeface="Arial"/>
                <a:sym typeface="Arial"/>
              </a:rPr>
              <a:t>Rompemos el proyecto en pequeñas piezas que van de inicio a fin de todo el proceso….</a:t>
            </a:r>
            <a:endParaRPr/>
          </a:p>
        </p:txBody>
      </p:sp>
      <p:sp>
        <p:nvSpPr>
          <p:cNvPr id="1355" name="Shape 1355"/>
          <p:cNvSpPr txBox="1"/>
          <p:nvPr/>
        </p:nvSpPr>
        <p:spPr>
          <a:xfrm>
            <a:off x="6516216" y="4797946"/>
            <a:ext cx="2555776"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a:solidFill>
                  <a:srgbClr val="000000"/>
                </a:solidFill>
                <a:latin typeface="Arial"/>
                <a:ea typeface="Arial"/>
                <a:cs typeface="Arial"/>
                <a:sym typeface="Arial"/>
              </a:rPr>
              <a:t>… y las vamos ejecutando secuencialmente, por iteraciones.</a:t>
            </a:r>
            <a:endParaRPr/>
          </a:p>
        </p:txBody>
      </p:sp>
      <p:sp>
        <p:nvSpPr>
          <p:cNvPr id="1356" name="Shape 1356"/>
          <p:cNvSpPr/>
          <p:nvPr/>
        </p:nvSpPr>
        <p:spPr>
          <a:xfrm>
            <a:off x="6107833" y="4293914"/>
            <a:ext cx="216024" cy="216000"/>
          </a:xfrm>
          <a:prstGeom prst="diamond">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title"/>
          </p:nvPr>
        </p:nvSpPr>
        <p:spPr>
          <a:xfrm>
            <a:off x="479199" y="219455"/>
            <a:ext cx="8360001"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El ciclo de vida del software</a:t>
            </a:r>
            <a:endParaRPr sz="2400" b="1" i="0" u="none" strike="noStrike" cap="none">
              <a:solidFill>
                <a:schemeClr val="dk1"/>
              </a:solidFill>
              <a:latin typeface="Arial"/>
              <a:ea typeface="Arial"/>
              <a:cs typeface="Arial"/>
              <a:sym typeface="Arial"/>
            </a:endParaRPr>
          </a:p>
        </p:txBody>
      </p:sp>
      <p:sp>
        <p:nvSpPr>
          <p:cNvPr id="538" name="Shape 538"/>
          <p:cNvSpPr txBox="1"/>
          <p:nvPr/>
        </p:nvSpPr>
        <p:spPr>
          <a:xfrm>
            <a:off x="479200" y="1420398"/>
            <a:ext cx="5550539" cy="49141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El software nace, crece y muere, es su ciclo de vida</a:t>
            </a:r>
            <a:endParaRPr/>
          </a:p>
          <a:p>
            <a:pPr marL="342900" marR="0" lvl="1"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Nace con sus requerimientos y diseño</a:t>
            </a:r>
            <a:endParaRPr/>
          </a:p>
          <a:p>
            <a:pPr marL="342900" marR="0" lvl="1"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Crece con su desarrollo y mantenimiento</a:t>
            </a:r>
            <a:endParaRPr/>
          </a:p>
          <a:p>
            <a:pPr marL="342900" marR="0" lvl="1"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Muere cuando se reemplaza por otro: Software obsoleto</a:t>
            </a:r>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El ciclo de vida de desarrollo:</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“Es un proceso por el cual los analistas de sistemas, los ingenieros de software, los programadores y los usuarios finales elaboran sistemas de información y   aplicaciones informáticas”.</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(Whitten J., Bentley L., Barlow V. 1996)</a:t>
            </a:r>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539" name="Shape 539" descr="Image result for ciclo vida software"/>
          <p:cNvPicPr preferRelativeResize="0"/>
          <p:nvPr/>
        </p:nvPicPr>
        <p:blipFill rotWithShape="1">
          <a:blip r:embed="rId3">
            <a:alphaModFix/>
          </a:blip>
          <a:srcRect/>
          <a:stretch/>
        </p:blipFill>
        <p:spPr>
          <a:xfrm>
            <a:off x="5380383" y="1915149"/>
            <a:ext cx="3763617" cy="352245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Shape 1362"/>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363" name="Shape 1363"/>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Ciclo de vida tradicional vs ágil</a:t>
            </a:r>
            <a:endParaRPr/>
          </a:p>
        </p:txBody>
      </p:sp>
      <p:sp>
        <p:nvSpPr>
          <p:cNvPr id="1364" name="Shape 1364"/>
          <p:cNvSpPr txBox="1"/>
          <p:nvPr/>
        </p:nvSpPr>
        <p:spPr>
          <a:xfrm>
            <a:off x="384313" y="1391478"/>
            <a:ext cx="8513111" cy="2246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Si por cualquier motivo nos desviamos un 10% en cada fase y tenemos comprometida la fecha de entrega, normalmente intentamos recuperar el tiempo perdido corriendo más al final, a costa de las pruebas. </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Como consecuencia, entregamos un producto incompleto, con errores y tarde.</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365" name="Shape 1365"/>
          <p:cNvSpPr/>
          <p:nvPr/>
        </p:nvSpPr>
        <p:spPr>
          <a:xfrm>
            <a:off x="722505" y="3635274"/>
            <a:ext cx="1562865"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6" name="Shape 1366"/>
          <p:cNvSpPr txBox="1"/>
          <p:nvPr/>
        </p:nvSpPr>
        <p:spPr>
          <a:xfrm rot="-5400000">
            <a:off x="283626" y="4074124"/>
            <a:ext cx="2248459" cy="137071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ANÁLISIS</a:t>
            </a:r>
            <a:endParaRPr/>
          </a:p>
        </p:txBody>
      </p:sp>
      <p:sp>
        <p:nvSpPr>
          <p:cNvPr id="1367" name="Shape 1367"/>
          <p:cNvSpPr/>
          <p:nvPr/>
        </p:nvSpPr>
        <p:spPr>
          <a:xfrm>
            <a:off x="2262800" y="3627839"/>
            <a:ext cx="1554510"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8" name="Shape 1368"/>
          <p:cNvSpPr txBox="1"/>
          <p:nvPr/>
        </p:nvSpPr>
        <p:spPr>
          <a:xfrm rot="-5400000">
            <a:off x="1820262" y="4070363"/>
            <a:ext cx="2248459" cy="136338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DISEÑO</a:t>
            </a:r>
            <a:endParaRPr/>
          </a:p>
        </p:txBody>
      </p:sp>
      <p:sp>
        <p:nvSpPr>
          <p:cNvPr id="1369" name="Shape 1369"/>
          <p:cNvSpPr/>
          <p:nvPr/>
        </p:nvSpPr>
        <p:spPr>
          <a:xfrm>
            <a:off x="3788029" y="3638247"/>
            <a:ext cx="1611597"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0" name="Shape 1370"/>
          <p:cNvSpPr txBox="1"/>
          <p:nvPr/>
        </p:nvSpPr>
        <p:spPr>
          <a:xfrm rot="-5400000">
            <a:off x="3370521" y="4055729"/>
            <a:ext cx="2248459" cy="141345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CONSTRUCCIÓN</a:t>
            </a:r>
            <a:endParaRPr/>
          </a:p>
        </p:txBody>
      </p:sp>
      <p:sp>
        <p:nvSpPr>
          <p:cNvPr id="1371" name="Shape 1371"/>
          <p:cNvSpPr/>
          <p:nvPr/>
        </p:nvSpPr>
        <p:spPr>
          <a:xfrm>
            <a:off x="5406438" y="3638247"/>
            <a:ext cx="1414013"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2" name="Shape 1372"/>
          <p:cNvSpPr txBox="1"/>
          <p:nvPr/>
        </p:nvSpPr>
        <p:spPr>
          <a:xfrm rot="-5400000">
            <a:off x="4902276" y="4142374"/>
            <a:ext cx="2248459" cy="12401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PRUEBAS</a:t>
            </a:r>
            <a:endParaRPr/>
          </a:p>
        </p:txBody>
      </p:sp>
      <p:sp>
        <p:nvSpPr>
          <p:cNvPr id="1373" name="Shape 1373"/>
          <p:cNvSpPr/>
          <p:nvPr/>
        </p:nvSpPr>
        <p:spPr>
          <a:xfrm>
            <a:off x="6827684" y="3638247"/>
            <a:ext cx="1439909"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4" name="Shape 1374"/>
          <p:cNvSpPr txBox="1"/>
          <p:nvPr/>
        </p:nvSpPr>
        <p:spPr>
          <a:xfrm rot="-5400000">
            <a:off x="6334882" y="4131018"/>
            <a:ext cx="2248459" cy="126287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IMPLANTACIÓN</a:t>
            </a:r>
            <a:endParaRPr/>
          </a:p>
        </p:txBody>
      </p:sp>
      <p:cxnSp>
        <p:nvCxnSpPr>
          <p:cNvPr id="1375" name="Shape 1375"/>
          <p:cNvCxnSpPr/>
          <p:nvPr/>
        </p:nvCxnSpPr>
        <p:spPr>
          <a:xfrm>
            <a:off x="462600" y="6290971"/>
            <a:ext cx="6408712" cy="0"/>
          </a:xfrm>
          <a:prstGeom prst="straightConnector1">
            <a:avLst/>
          </a:prstGeom>
          <a:noFill/>
          <a:ln w="38100" cap="flat" cmpd="sng">
            <a:solidFill>
              <a:srgbClr val="7F7F7F"/>
            </a:solidFill>
            <a:prstDash val="solid"/>
            <a:round/>
            <a:headEnd type="none" w="med" len="med"/>
            <a:tailEnd type="stealth" w="lg" len="lg"/>
          </a:ln>
        </p:spPr>
      </p:cxnSp>
      <p:sp>
        <p:nvSpPr>
          <p:cNvPr id="1376" name="Shape 1376"/>
          <p:cNvSpPr/>
          <p:nvPr/>
        </p:nvSpPr>
        <p:spPr>
          <a:xfrm>
            <a:off x="6318913" y="6014535"/>
            <a:ext cx="216024" cy="216000"/>
          </a:xfrm>
          <a:prstGeom prst="diamond">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377" name="Shape 1377"/>
          <p:cNvCxnSpPr/>
          <p:nvPr/>
        </p:nvCxnSpPr>
        <p:spPr>
          <a:xfrm rot="10800000">
            <a:off x="6439264" y="3566239"/>
            <a:ext cx="0" cy="2376264"/>
          </a:xfrm>
          <a:prstGeom prst="straightConnector1">
            <a:avLst/>
          </a:prstGeom>
          <a:noFill/>
          <a:ln w="38100" cap="flat" cmpd="sng">
            <a:solidFill>
              <a:schemeClr val="lt1"/>
            </a:solidFill>
            <a:prstDash val="dash"/>
            <a:round/>
            <a:headEnd type="none" w="med" len="med"/>
            <a:tailEnd type="none" w="med" len="med"/>
          </a:ln>
        </p:spPr>
      </p:cxnSp>
      <p:sp>
        <p:nvSpPr>
          <p:cNvPr id="1378" name="Shape 1378"/>
          <p:cNvSpPr txBox="1"/>
          <p:nvPr/>
        </p:nvSpPr>
        <p:spPr>
          <a:xfrm>
            <a:off x="3043932" y="5881529"/>
            <a:ext cx="58060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a:t>
            </a:r>
            <a:endParaRPr/>
          </a:p>
        </p:txBody>
      </p:sp>
      <p:sp>
        <p:nvSpPr>
          <p:cNvPr id="1379" name="Shape 1379"/>
          <p:cNvSpPr txBox="1"/>
          <p:nvPr/>
        </p:nvSpPr>
        <p:spPr>
          <a:xfrm>
            <a:off x="4628108" y="5881529"/>
            <a:ext cx="58060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a:t>
            </a:r>
            <a:endParaRPr/>
          </a:p>
        </p:txBody>
      </p:sp>
      <p:sp>
        <p:nvSpPr>
          <p:cNvPr id="1380" name="Shape 1380"/>
          <p:cNvSpPr txBox="1"/>
          <p:nvPr/>
        </p:nvSpPr>
        <p:spPr>
          <a:xfrm>
            <a:off x="5863200" y="5881529"/>
            <a:ext cx="58060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a:t>
            </a:r>
            <a:endParaRPr/>
          </a:p>
        </p:txBody>
      </p:sp>
      <p:sp>
        <p:nvSpPr>
          <p:cNvPr id="1381" name="Shape 1381"/>
          <p:cNvSpPr txBox="1"/>
          <p:nvPr/>
        </p:nvSpPr>
        <p:spPr>
          <a:xfrm>
            <a:off x="1603772" y="5881529"/>
            <a:ext cx="58060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a:t>
            </a:r>
            <a:endParaRPr/>
          </a:p>
        </p:txBody>
      </p:sp>
      <p:sp>
        <p:nvSpPr>
          <p:cNvPr id="1382" name="Shape 1382"/>
          <p:cNvSpPr txBox="1"/>
          <p:nvPr/>
        </p:nvSpPr>
        <p:spPr>
          <a:xfrm>
            <a:off x="246576" y="5942504"/>
            <a:ext cx="72167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Arial"/>
                <a:ea typeface="Arial"/>
                <a:cs typeface="Arial"/>
                <a:sym typeface="Arial"/>
              </a:rPr>
              <a:t>tiempo</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Shape 138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389" name="Shape 1389"/>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Ciclo de vida tradicional vs ágil</a:t>
            </a:r>
            <a:endParaRPr/>
          </a:p>
        </p:txBody>
      </p:sp>
      <p:sp>
        <p:nvSpPr>
          <p:cNvPr id="1390" name="Shape 1390"/>
          <p:cNvSpPr txBox="1"/>
          <p:nvPr/>
        </p:nvSpPr>
        <p:spPr>
          <a:xfrm>
            <a:off x="384313" y="1391478"/>
            <a:ext cx="851311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Si nos retrasamos un 10% en un enfoque incremental…</a:t>
            </a:r>
            <a:endParaRPr/>
          </a:p>
        </p:txBody>
      </p:sp>
      <p:sp>
        <p:nvSpPr>
          <p:cNvPr id="1391" name="Shape 1391"/>
          <p:cNvSpPr/>
          <p:nvPr/>
        </p:nvSpPr>
        <p:spPr>
          <a:xfrm rot="-5400000">
            <a:off x="-351954"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2" name="Shape 1392"/>
          <p:cNvSpPr/>
          <p:nvPr/>
        </p:nvSpPr>
        <p:spPr>
          <a:xfrm rot="-5400000">
            <a:off x="43422"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3" name="Shape 1393"/>
          <p:cNvSpPr/>
          <p:nvPr/>
        </p:nvSpPr>
        <p:spPr>
          <a:xfrm rot="-5400000">
            <a:off x="438798"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4" name="Shape 1394"/>
          <p:cNvSpPr/>
          <p:nvPr/>
        </p:nvSpPr>
        <p:spPr>
          <a:xfrm rot="-5400000">
            <a:off x="834174"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5" name="Shape 1395"/>
          <p:cNvSpPr/>
          <p:nvPr/>
        </p:nvSpPr>
        <p:spPr>
          <a:xfrm rot="-5400000">
            <a:off x="1229550"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6" name="Shape 1396"/>
          <p:cNvSpPr/>
          <p:nvPr/>
        </p:nvSpPr>
        <p:spPr>
          <a:xfrm rot="-5400000">
            <a:off x="1624926"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7" name="Shape 1397"/>
          <p:cNvSpPr/>
          <p:nvPr/>
        </p:nvSpPr>
        <p:spPr>
          <a:xfrm rot="-5400000">
            <a:off x="2020302"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8" name="Shape 1398"/>
          <p:cNvSpPr/>
          <p:nvPr/>
        </p:nvSpPr>
        <p:spPr>
          <a:xfrm rot="-5400000">
            <a:off x="2415678"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9" name="Shape 1399"/>
          <p:cNvSpPr/>
          <p:nvPr/>
        </p:nvSpPr>
        <p:spPr>
          <a:xfrm rot="-5400000">
            <a:off x="2811054"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0" name="Shape 1400"/>
          <p:cNvSpPr/>
          <p:nvPr/>
        </p:nvSpPr>
        <p:spPr>
          <a:xfrm rot="-5400000">
            <a:off x="3206430"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1" name="Shape 1401"/>
          <p:cNvSpPr/>
          <p:nvPr/>
        </p:nvSpPr>
        <p:spPr>
          <a:xfrm rot="-5400000">
            <a:off x="3601806"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2" name="Shape 1402"/>
          <p:cNvSpPr/>
          <p:nvPr/>
        </p:nvSpPr>
        <p:spPr>
          <a:xfrm rot="-5400000">
            <a:off x="3997182"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3" name="Shape 1403"/>
          <p:cNvSpPr/>
          <p:nvPr/>
        </p:nvSpPr>
        <p:spPr>
          <a:xfrm rot="-5400000">
            <a:off x="4787934"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4" name="Shape 1404"/>
          <p:cNvSpPr/>
          <p:nvPr/>
        </p:nvSpPr>
        <p:spPr>
          <a:xfrm rot="-5400000">
            <a:off x="-154266"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5" name="Shape 1405"/>
          <p:cNvSpPr/>
          <p:nvPr/>
        </p:nvSpPr>
        <p:spPr>
          <a:xfrm rot="-5400000">
            <a:off x="241110"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6" name="Shape 1406"/>
          <p:cNvSpPr/>
          <p:nvPr/>
        </p:nvSpPr>
        <p:spPr>
          <a:xfrm rot="-5400000">
            <a:off x="636486"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7" name="Shape 1407"/>
          <p:cNvSpPr/>
          <p:nvPr/>
        </p:nvSpPr>
        <p:spPr>
          <a:xfrm rot="-5400000">
            <a:off x="1031862"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8" name="Shape 1408"/>
          <p:cNvSpPr/>
          <p:nvPr/>
        </p:nvSpPr>
        <p:spPr>
          <a:xfrm rot="-5400000">
            <a:off x="1427238"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9" name="Shape 1409"/>
          <p:cNvSpPr/>
          <p:nvPr/>
        </p:nvSpPr>
        <p:spPr>
          <a:xfrm rot="-5400000">
            <a:off x="1822614"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0" name="Shape 1410"/>
          <p:cNvSpPr/>
          <p:nvPr/>
        </p:nvSpPr>
        <p:spPr>
          <a:xfrm rot="-5400000">
            <a:off x="2217990"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1" name="Shape 1411"/>
          <p:cNvSpPr/>
          <p:nvPr/>
        </p:nvSpPr>
        <p:spPr>
          <a:xfrm rot="-5400000">
            <a:off x="2613366"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2" name="Shape 1412"/>
          <p:cNvSpPr/>
          <p:nvPr/>
        </p:nvSpPr>
        <p:spPr>
          <a:xfrm rot="-5400000">
            <a:off x="3008742"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3" name="Shape 1413"/>
          <p:cNvSpPr/>
          <p:nvPr/>
        </p:nvSpPr>
        <p:spPr>
          <a:xfrm rot="-5400000">
            <a:off x="3404118"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4" name="Shape 1414"/>
          <p:cNvSpPr/>
          <p:nvPr/>
        </p:nvSpPr>
        <p:spPr>
          <a:xfrm rot="-5400000">
            <a:off x="3799494"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5" name="Shape 1415"/>
          <p:cNvSpPr/>
          <p:nvPr/>
        </p:nvSpPr>
        <p:spPr>
          <a:xfrm rot="-5400000">
            <a:off x="4194870"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6" name="Shape 1416"/>
          <p:cNvSpPr/>
          <p:nvPr/>
        </p:nvSpPr>
        <p:spPr>
          <a:xfrm rot="-5400000">
            <a:off x="4392558"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7" name="Shape 1417"/>
          <p:cNvSpPr/>
          <p:nvPr/>
        </p:nvSpPr>
        <p:spPr>
          <a:xfrm rot="-5400000">
            <a:off x="5183301"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418" name="Shape 1418"/>
          <p:cNvCxnSpPr/>
          <p:nvPr/>
        </p:nvCxnSpPr>
        <p:spPr>
          <a:xfrm>
            <a:off x="251521" y="2642433"/>
            <a:ext cx="6408712" cy="0"/>
          </a:xfrm>
          <a:prstGeom prst="straightConnector1">
            <a:avLst/>
          </a:prstGeom>
          <a:noFill/>
          <a:ln w="38100" cap="flat" cmpd="sng">
            <a:solidFill>
              <a:srgbClr val="7F7F7F"/>
            </a:solidFill>
            <a:prstDash val="solid"/>
            <a:round/>
            <a:headEnd type="none" w="med" len="med"/>
            <a:tailEnd type="stealth" w="lg" len="lg"/>
          </a:ln>
        </p:spPr>
      </p:cxnSp>
      <p:sp>
        <p:nvSpPr>
          <p:cNvPr id="1419" name="Shape 1419"/>
          <p:cNvSpPr txBox="1"/>
          <p:nvPr/>
        </p:nvSpPr>
        <p:spPr>
          <a:xfrm>
            <a:off x="35497" y="2293966"/>
            <a:ext cx="72167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Arial"/>
                <a:ea typeface="Arial"/>
                <a:cs typeface="Arial"/>
                <a:sym typeface="Arial"/>
              </a:rPr>
              <a:t>tiempo</a:t>
            </a:r>
            <a:endParaRPr/>
          </a:p>
        </p:txBody>
      </p:sp>
      <p:sp>
        <p:nvSpPr>
          <p:cNvPr id="1420" name="Shape 1420"/>
          <p:cNvSpPr/>
          <p:nvPr/>
        </p:nvSpPr>
        <p:spPr>
          <a:xfrm rot="-5400000">
            <a:off x="4590246"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21" name="Shape 1421"/>
          <p:cNvSpPr/>
          <p:nvPr/>
        </p:nvSpPr>
        <p:spPr>
          <a:xfrm rot="-5400000">
            <a:off x="4985622" y="3722648"/>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22" name="Shape 1422"/>
          <p:cNvSpPr txBox="1"/>
          <p:nvPr/>
        </p:nvSpPr>
        <p:spPr>
          <a:xfrm>
            <a:off x="6588224" y="2793290"/>
            <a:ext cx="2555776" cy="26961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10"/>
              <a:buFont typeface="Arial"/>
              <a:buNone/>
            </a:pPr>
            <a:r>
              <a:rPr lang="en-US" sz="1400" b="0" i="0" u="none" strike="noStrike" cap="none">
                <a:solidFill>
                  <a:srgbClr val="000000"/>
                </a:solidFill>
                <a:latin typeface="Arial"/>
                <a:ea typeface="Arial"/>
                <a:cs typeface="Arial"/>
                <a:sym typeface="Arial"/>
              </a:rPr>
              <a:t>… tenemos el 90% de nuestro producto. </a:t>
            </a:r>
            <a:endParaRPr/>
          </a:p>
          <a:p>
            <a:pPr marL="342900" marR="0" lvl="0" indent="-240665" algn="l" rtl="0">
              <a:lnSpc>
                <a:spcPct val="100000"/>
              </a:lnSpc>
              <a:spcBef>
                <a:spcPts val="280"/>
              </a:spcBef>
              <a:spcAft>
                <a:spcPts val="0"/>
              </a:spcAft>
              <a:buClr>
                <a:srgbClr val="000000"/>
              </a:buClr>
              <a:buSzPts val="1610"/>
              <a:buFont typeface="Monda"/>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1610"/>
              <a:buFont typeface="Arial"/>
              <a:buNone/>
            </a:pPr>
            <a:r>
              <a:rPr lang="en-US" sz="1400" b="0" i="0" u="none" strike="noStrike" cap="none">
                <a:solidFill>
                  <a:srgbClr val="000000"/>
                </a:solidFill>
                <a:latin typeface="Arial"/>
                <a:ea typeface="Arial"/>
                <a:cs typeface="Arial"/>
                <a:sym typeface="Arial"/>
              </a:rPr>
              <a:t>Y si hemos priorizado bien, tenemos el 90% que aporta más valor.</a:t>
            </a:r>
            <a:endParaRPr/>
          </a:p>
        </p:txBody>
      </p:sp>
      <p:sp>
        <p:nvSpPr>
          <p:cNvPr id="1423" name="Shape 1423"/>
          <p:cNvSpPr/>
          <p:nvPr/>
        </p:nvSpPr>
        <p:spPr>
          <a:xfrm>
            <a:off x="6107834" y="2365997"/>
            <a:ext cx="216024" cy="216000"/>
          </a:xfrm>
          <a:prstGeom prst="diamond">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424" name="Shape 1424"/>
          <p:cNvCxnSpPr/>
          <p:nvPr/>
        </p:nvCxnSpPr>
        <p:spPr>
          <a:xfrm rot="10800000">
            <a:off x="6215485" y="2654005"/>
            <a:ext cx="0" cy="2160240"/>
          </a:xfrm>
          <a:prstGeom prst="straightConnector1">
            <a:avLst/>
          </a:prstGeom>
          <a:noFill/>
          <a:ln w="38100" cap="flat" cmpd="sng">
            <a:solidFill>
              <a:srgbClr val="333333"/>
            </a:solidFill>
            <a:prstDash val="dash"/>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Shape 143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431" name="Shape 143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Ciclo de vida tradicional vs ágil</a:t>
            </a:r>
            <a:endParaRPr/>
          </a:p>
        </p:txBody>
      </p:sp>
      <p:sp>
        <p:nvSpPr>
          <p:cNvPr id="1432" name="Shape 1432"/>
          <p:cNvSpPr txBox="1"/>
          <p:nvPr/>
        </p:nvSpPr>
        <p:spPr>
          <a:xfrm>
            <a:off x="384313" y="1391478"/>
            <a:ext cx="8513111"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Y si, además, nos desviamos o nos encallamos en las fases iniciales, al llegar la fecha comprometida no tenemos más que documentos funcionales que no aportan ningún valor.</a:t>
            </a:r>
            <a:endParaRPr/>
          </a:p>
        </p:txBody>
      </p:sp>
      <p:sp>
        <p:nvSpPr>
          <p:cNvPr id="1433" name="Shape 1433"/>
          <p:cNvSpPr/>
          <p:nvPr/>
        </p:nvSpPr>
        <p:spPr>
          <a:xfrm>
            <a:off x="646074" y="2937310"/>
            <a:ext cx="2990312"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4" name="Shape 1434"/>
          <p:cNvSpPr txBox="1"/>
          <p:nvPr/>
        </p:nvSpPr>
        <p:spPr>
          <a:xfrm rot="-5400000">
            <a:off x="878752" y="2704598"/>
            <a:ext cx="2248459" cy="27138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ANÁLISIS</a:t>
            </a:r>
            <a:endParaRPr/>
          </a:p>
        </p:txBody>
      </p:sp>
      <p:sp>
        <p:nvSpPr>
          <p:cNvPr id="1435" name="Shape 1435"/>
          <p:cNvSpPr/>
          <p:nvPr/>
        </p:nvSpPr>
        <p:spPr>
          <a:xfrm>
            <a:off x="3670410" y="2927657"/>
            <a:ext cx="3024336"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6" name="Shape 1436"/>
          <p:cNvSpPr txBox="1"/>
          <p:nvPr/>
        </p:nvSpPr>
        <p:spPr>
          <a:xfrm rot="-5400000">
            <a:off x="3920114" y="2677936"/>
            <a:ext cx="2248459" cy="274788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DISEÑO</a:t>
            </a:r>
            <a:endParaRPr/>
          </a:p>
        </p:txBody>
      </p:sp>
      <p:sp>
        <p:nvSpPr>
          <p:cNvPr id="1437" name="Shape 1437"/>
          <p:cNvSpPr/>
          <p:nvPr/>
        </p:nvSpPr>
        <p:spPr>
          <a:xfrm>
            <a:off x="6748664" y="2911118"/>
            <a:ext cx="2302970" cy="2248459"/>
          </a:xfrm>
          <a:prstGeom prst="homePlate">
            <a:avLst>
              <a:gd name="adj" fmla="val 2459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8" name="Shape 1438"/>
          <p:cNvSpPr txBox="1"/>
          <p:nvPr/>
        </p:nvSpPr>
        <p:spPr>
          <a:xfrm rot="-5400000">
            <a:off x="6637681" y="3022069"/>
            <a:ext cx="2248459" cy="202652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CONSTRUCCIÓN</a:t>
            </a:r>
            <a:endParaRPr/>
          </a:p>
        </p:txBody>
      </p:sp>
      <p:cxnSp>
        <p:nvCxnSpPr>
          <p:cNvPr id="1439" name="Shape 1439"/>
          <p:cNvCxnSpPr/>
          <p:nvPr/>
        </p:nvCxnSpPr>
        <p:spPr>
          <a:xfrm>
            <a:off x="574858" y="5590034"/>
            <a:ext cx="6408712" cy="0"/>
          </a:xfrm>
          <a:prstGeom prst="straightConnector1">
            <a:avLst/>
          </a:prstGeom>
          <a:noFill/>
          <a:ln w="38100" cap="flat" cmpd="sng">
            <a:solidFill>
              <a:srgbClr val="7F7F7F"/>
            </a:solidFill>
            <a:prstDash val="solid"/>
            <a:round/>
            <a:headEnd type="none" w="med" len="med"/>
            <a:tailEnd type="stealth" w="lg" len="lg"/>
          </a:ln>
        </p:spPr>
      </p:cxnSp>
      <p:sp>
        <p:nvSpPr>
          <p:cNvPr id="1440" name="Shape 1440"/>
          <p:cNvSpPr txBox="1"/>
          <p:nvPr/>
        </p:nvSpPr>
        <p:spPr>
          <a:xfrm>
            <a:off x="358834" y="5241567"/>
            <a:ext cx="72167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Arial"/>
                <a:ea typeface="Arial"/>
                <a:cs typeface="Arial"/>
                <a:sym typeface="Arial"/>
              </a:rPr>
              <a:t>tiempo</a:t>
            </a:r>
            <a:endParaRPr/>
          </a:p>
        </p:txBody>
      </p:sp>
      <p:sp>
        <p:nvSpPr>
          <p:cNvPr id="1441" name="Shape 1441"/>
          <p:cNvSpPr/>
          <p:nvPr/>
        </p:nvSpPr>
        <p:spPr>
          <a:xfrm>
            <a:off x="5855601" y="5313598"/>
            <a:ext cx="216024" cy="216000"/>
          </a:xfrm>
          <a:prstGeom prst="diamond">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442" name="Shape 1442"/>
          <p:cNvCxnSpPr/>
          <p:nvPr/>
        </p:nvCxnSpPr>
        <p:spPr>
          <a:xfrm rot="10800000">
            <a:off x="5975952" y="2865302"/>
            <a:ext cx="0" cy="2376264"/>
          </a:xfrm>
          <a:prstGeom prst="straightConnector1">
            <a:avLst/>
          </a:prstGeom>
          <a:noFill/>
          <a:ln w="38100" cap="flat" cmpd="sng">
            <a:solidFill>
              <a:schemeClr val="lt1"/>
            </a:solidFill>
            <a:prstDash val="dash"/>
            <a:round/>
            <a:headEnd type="none" w="med" len="med"/>
            <a:tailEnd type="none" w="med" len="med"/>
          </a:ln>
        </p:spPr>
      </p:cxnSp>
      <p:sp>
        <p:nvSpPr>
          <p:cNvPr id="1443" name="Shape 1443"/>
          <p:cNvSpPr txBox="1"/>
          <p:nvPr/>
        </p:nvSpPr>
        <p:spPr>
          <a:xfrm>
            <a:off x="4746339" y="5192664"/>
            <a:ext cx="580608"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+20%</a:t>
            </a:r>
            <a:endParaRPr/>
          </a:p>
        </p:txBody>
      </p:sp>
      <p:sp>
        <p:nvSpPr>
          <p:cNvPr id="1444" name="Shape 1444"/>
          <p:cNvSpPr txBox="1"/>
          <p:nvPr/>
        </p:nvSpPr>
        <p:spPr>
          <a:xfrm>
            <a:off x="1304232" y="5192664"/>
            <a:ext cx="175721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400"/>
              <a:buFont typeface="Arial"/>
              <a:buNone/>
            </a:pPr>
            <a:r>
              <a:rPr lang="en-US" sz="1400" b="0" i="0" u="none" strike="noStrike" cap="none">
                <a:solidFill>
                  <a:srgbClr val="FF0000"/>
                </a:solidFill>
                <a:latin typeface="Arial"/>
                <a:ea typeface="Arial"/>
                <a:cs typeface="Arial"/>
                <a:sym typeface="Arial"/>
              </a:rPr>
              <a:t>Analysis paralysis!!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Shape 145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451" name="Shape 145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Ciclo de vida tradicional vs ágil</a:t>
            </a:r>
            <a:endParaRPr/>
          </a:p>
        </p:txBody>
      </p:sp>
      <p:sp>
        <p:nvSpPr>
          <p:cNvPr id="1452" name="Shape 1452"/>
          <p:cNvSpPr txBox="1"/>
          <p:nvPr/>
        </p:nvSpPr>
        <p:spPr>
          <a:xfrm>
            <a:off x="384313" y="1391478"/>
            <a:ext cx="851311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Y si somos realmente lentos y poco efectivos….</a:t>
            </a:r>
            <a:endParaRPr/>
          </a:p>
        </p:txBody>
      </p:sp>
      <p:sp>
        <p:nvSpPr>
          <p:cNvPr id="1453" name="Shape 1453"/>
          <p:cNvSpPr/>
          <p:nvPr/>
        </p:nvSpPr>
        <p:spPr>
          <a:xfrm rot="-5400000">
            <a:off x="-351955"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4" name="Shape 1454"/>
          <p:cNvSpPr/>
          <p:nvPr/>
        </p:nvSpPr>
        <p:spPr>
          <a:xfrm rot="-5400000">
            <a:off x="503273"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5" name="Shape 1455"/>
          <p:cNvSpPr/>
          <p:nvPr/>
        </p:nvSpPr>
        <p:spPr>
          <a:xfrm rot="-5400000">
            <a:off x="1358501"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6" name="Shape 1456"/>
          <p:cNvSpPr/>
          <p:nvPr/>
        </p:nvSpPr>
        <p:spPr>
          <a:xfrm rot="-5400000">
            <a:off x="2213729"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7" name="Shape 1457"/>
          <p:cNvSpPr/>
          <p:nvPr/>
        </p:nvSpPr>
        <p:spPr>
          <a:xfrm rot="-5400000">
            <a:off x="3068957"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8" name="Shape 1458"/>
          <p:cNvSpPr/>
          <p:nvPr/>
        </p:nvSpPr>
        <p:spPr>
          <a:xfrm rot="-5400000">
            <a:off x="3924185"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9" name="Shape 1459"/>
          <p:cNvSpPr/>
          <p:nvPr/>
        </p:nvSpPr>
        <p:spPr>
          <a:xfrm rot="-5400000">
            <a:off x="4779413"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0" name="Shape 1460"/>
          <p:cNvSpPr/>
          <p:nvPr/>
        </p:nvSpPr>
        <p:spPr>
          <a:xfrm rot="-5400000">
            <a:off x="75659"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1" name="Shape 1461"/>
          <p:cNvSpPr/>
          <p:nvPr/>
        </p:nvSpPr>
        <p:spPr>
          <a:xfrm rot="-5400000">
            <a:off x="930887"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2" name="Shape 1462"/>
          <p:cNvSpPr/>
          <p:nvPr/>
        </p:nvSpPr>
        <p:spPr>
          <a:xfrm rot="-5400000">
            <a:off x="1786115"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3" name="Shape 1463"/>
          <p:cNvSpPr/>
          <p:nvPr/>
        </p:nvSpPr>
        <p:spPr>
          <a:xfrm rot="-5400000">
            <a:off x="2641343"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4" name="Shape 1464"/>
          <p:cNvSpPr/>
          <p:nvPr/>
        </p:nvSpPr>
        <p:spPr>
          <a:xfrm rot="-5400000">
            <a:off x="3496571"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5" name="Shape 1465"/>
          <p:cNvSpPr/>
          <p:nvPr/>
        </p:nvSpPr>
        <p:spPr>
          <a:xfrm rot="-5400000">
            <a:off x="4351799"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466" name="Shape 1466"/>
          <p:cNvCxnSpPr/>
          <p:nvPr/>
        </p:nvCxnSpPr>
        <p:spPr>
          <a:xfrm>
            <a:off x="251520" y="2997746"/>
            <a:ext cx="6408712" cy="0"/>
          </a:xfrm>
          <a:prstGeom prst="straightConnector1">
            <a:avLst/>
          </a:prstGeom>
          <a:noFill/>
          <a:ln w="38100" cap="flat" cmpd="sng">
            <a:solidFill>
              <a:srgbClr val="7F7F7F"/>
            </a:solidFill>
            <a:prstDash val="solid"/>
            <a:round/>
            <a:headEnd type="none" w="med" len="med"/>
            <a:tailEnd type="stealth" w="lg" len="lg"/>
          </a:ln>
        </p:spPr>
      </p:cxnSp>
      <p:sp>
        <p:nvSpPr>
          <p:cNvPr id="1467" name="Shape 1467"/>
          <p:cNvSpPr/>
          <p:nvPr/>
        </p:nvSpPr>
        <p:spPr>
          <a:xfrm rot="-5400000">
            <a:off x="5207028" y="4077961"/>
            <a:ext cx="1800000" cy="45719"/>
          </a:xfrm>
          <a:prstGeom prst="roundRect">
            <a:avLst>
              <a:gd name="adj" fmla="val 16667"/>
            </a:avLst>
          </a:prstGeom>
          <a:solidFill>
            <a:srgbClr val="FFCC00"/>
          </a:solidFill>
          <a:ln w="9525" cap="flat" cmpd="sng">
            <a:solidFill>
              <a:srgbClr val="A5A5A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8" name="Shape 1468"/>
          <p:cNvSpPr txBox="1"/>
          <p:nvPr/>
        </p:nvSpPr>
        <p:spPr>
          <a:xfrm>
            <a:off x="6516216" y="3153335"/>
            <a:ext cx="2555776"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10"/>
              <a:buFont typeface="Arial"/>
              <a:buNone/>
            </a:pPr>
            <a:r>
              <a:rPr lang="en-US" sz="1400" b="0" i="0" u="none" strike="noStrike" cap="none">
                <a:solidFill>
                  <a:srgbClr val="000000"/>
                </a:solidFill>
                <a:latin typeface="Arial"/>
                <a:ea typeface="Arial"/>
                <a:cs typeface="Arial"/>
                <a:sym typeface="Arial"/>
              </a:rPr>
              <a:t>… como mínimo tendremos un producto que aporta un subconjunto del valor por el que fue iniciado.</a:t>
            </a:r>
            <a:endParaRPr/>
          </a:p>
        </p:txBody>
      </p:sp>
      <p:sp>
        <p:nvSpPr>
          <p:cNvPr id="1469" name="Shape 1469"/>
          <p:cNvSpPr/>
          <p:nvPr/>
        </p:nvSpPr>
        <p:spPr>
          <a:xfrm>
            <a:off x="6107833" y="2721310"/>
            <a:ext cx="216024" cy="216000"/>
          </a:xfrm>
          <a:prstGeom prst="diamond">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470" name="Shape 1470"/>
          <p:cNvCxnSpPr/>
          <p:nvPr/>
        </p:nvCxnSpPr>
        <p:spPr>
          <a:xfrm rot="10800000">
            <a:off x="6215484" y="3009318"/>
            <a:ext cx="0" cy="2160240"/>
          </a:xfrm>
          <a:prstGeom prst="straightConnector1">
            <a:avLst/>
          </a:prstGeom>
          <a:noFill/>
          <a:ln w="38100" cap="flat" cmpd="sng">
            <a:solidFill>
              <a:srgbClr val="333333"/>
            </a:solidFill>
            <a:prstDash val="dash"/>
            <a:round/>
            <a:headEnd type="none" w="med" len="med"/>
            <a:tailEnd type="none" w="med" len="med"/>
          </a:ln>
        </p:spPr>
      </p:cxnSp>
      <p:sp>
        <p:nvSpPr>
          <p:cNvPr id="1471" name="Shape 1471"/>
          <p:cNvSpPr txBox="1"/>
          <p:nvPr/>
        </p:nvSpPr>
        <p:spPr>
          <a:xfrm>
            <a:off x="35496" y="2649279"/>
            <a:ext cx="72167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Arial"/>
                <a:ea typeface="Arial"/>
                <a:cs typeface="Arial"/>
                <a:sym typeface="Arial"/>
              </a:rPr>
              <a:t>tiempo</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Shape 1477"/>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478" name="Shape 1478"/>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s-MX" sz="2400" b="1" i="0" u="none" strike="noStrike" cap="none">
                <a:solidFill>
                  <a:schemeClr val="dk1"/>
                </a:solidFill>
                <a:latin typeface="Arial"/>
                <a:ea typeface="Arial"/>
                <a:cs typeface="Arial"/>
                <a:sym typeface="Arial"/>
              </a:rPr>
              <a:t>Entregas “incrementales”porción por porción</a:t>
            </a:r>
          </a:p>
        </p:txBody>
      </p:sp>
      <p:pic>
        <p:nvPicPr>
          <p:cNvPr id="1479" name="Shape 1479"/>
          <p:cNvPicPr preferRelativeResize="0"/>
          <p:nvPr/>
        </p:nvPicPr>
        <p:blipFill rotWithShape="1">
          <a:blip r:embed="rId3">
            <a:alphaModFix/>
          </a:blip>
          <a:srcRect/>
          <a:stretch/>
        </p:blipFill>
        <p:spPr>
          <a:xfrm>
            <a:off x="227014" y="1377157"/>
            <a:ext cx="3100387" cy="2654300"/>
          </a:xfrm>
          <a:prstGeom prst="rect">
            <a:avLst/>
          </a:prstGeom>
          <a:noFill/>
          <a:ln>
            <a:noFill/>
          </a:ln>
        </p:spPr>
      </p:pic>
      <p:sp>
        <p:nvSpPr>
          <p:cNvPr id="1480" name="Shape 1480"/>
          <p:cNvSpPr/>
          <p:nvPr/>
        </p:nvSpPr>
        <p:spPr>
          <a:xfrm>
            <a:off x="0" y="6553994"/>
            <a:ext cx="4889500" cy="304800"/>
          </a:xfrm>
          <a:prstGeom prst="rect">
            <a:avLst/>
          </a:prstGeom>
          <a:solidFill>
            <a:srgbClr val="FFFFFF">
              <a:alpha val="49411"/>
            </a:srgbClr>
          </a:solidFill>
          <a:ln>
            <a:noFill/>
          </a:ln>
        </p:spPr>
        <p:txBody>
          <a:bodyPr spcFirstLastPara="1" wrap="square" lIns="0" tIns="0" rIns="40625" bIns="0" anchor="ctr" anchorCtr="0">
            <a:noAutofit/>
          </a:bodyPr>
          <a:lstStyle/>
          <a:p>
            <a:pPr marL="39688" marR="0" lvl="0" indent="274638"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 Jeff Patton, all rights reserved, www.AgileProductDesign.com</a:t>
            </a:r>
            <a:endParaRPr/>
          </a:p>
        </p:txBody>
      </p:sp>
      <p:sp>
        <p:nvSpPr>
          <p:cNvPr id="1481" name="Shape 1481"/>
          <p:cNvSpPr/>
          <p:nvPr/>
        </p:nvSpPr>
        <p:spPr>
          <a:xfrm>
            <a:off x="803275" y="3734594"/>
            <a:ext cx="850900" cy="698500"/>
          </a:xfrm>
          <a:prstGeom prst="rect">
            <a:avLst/>
          </a:prstGeom>
          <a:noFill/>
          <a:ln>
            <a:noFill/>
          </a:ln>
        </p:spPr>
        <p:txBody>
          <a:bodyPr spcFirstLastPara="1" wrap="square" lIns="0" tIns="0" rIns="40625" bIns="0" anchor="t" anchorCtr="0">
            <a:noAutofit/>
          </a:bodyPr>
          <a:lstStyle/>
          <a:p>
            <a:pPr marL="39688" marR="0" lvl="0" indent="0" algn="l" rtl="0">
              <a:lnSpc>
                <a:spcPct val="100000"/>
              </a:lnSpc>
              <a:spcBef>
                <a:spcPts val="0"/>
              </a:spcBef>
              <a:spcAft>
                <a:spcPts val="0"/>
              </a:spcAft>
              <a:buClr>
                <a:srgbClr val="907462"/>
              </a:buClr>
              <a:buSzPts val="4000"/>
              <a:buFont typeface="Arial"/>
              <a:buNone/>
            </a:pPr>
            <a:r>
              <a:rPr lang="en-US" sz="4000" b="1" i="0" u="none" strike="noStrike" cap="none">
                <a:solidFill>
                  <a:srgbClr val="907462"/>
                </a:solidFill>
                <a:latin typeface="Arial"/>
                <a:ea typeface="Arial"/>
                <a:cs typeface="Arial"/>
                <a:sym typeface="Arial"/>
              </a:rPr>
              <a:t>1</a:t>
            </a:r>
            <a:endParaRPr/>
          </a:p>
        </p:txBody>
      </p:sp>
      <p:sp>
        <p:nvSpPr>
          <p:cNvPr id="1482" name="Shape 1482"/>
          <p:cNvSpPr/>
          <p:nvPr/>
        </p:nvSpPr>
        <p:spPr>
          <a:xfrm>
            <a:off x="2555875" y="3734594"/>
            <a:ext cx="850900" cy="698500"/>
          </a:xfrm>
          <a:prstGeom prst="rect">
            <a:avLst/>
          </a:prstGeom>
          <a:noFill/>
          <a:ln>
            <a:noFill/>
          </a:ln>
        </p:spPr>
        <p:txBody>
          <a:bodyPr spcFirstLastPara="1" wrap="square" lIns="0" tIns="0" rIns="40625" bIns="0" anchor="t" anchorCtr="0">
            <a:noAutofit/>
          </a:bodyPr>
          <a:lstStyle/>
          <a:p>
            <a:pPr marL="39688" marR="0" lvl="0" indent="0" algn="l" rtl="0">
              <a:lnSpc>
                <a:spcPct val="100000"/>
              </a:lnSpc>
              <a:spcBef>
                <a:spcPts val="0"/>
              </a:spcBef>
              <a:spcAft>
                <a:spcPts val="0"/>
              </a:spcAft>
              <a:buClr>
                <a:srgbClr val="907462"/>
              </a:buClr>
              <a:buSzPts val="4000"/>
              <a:buFont typeface="Arial"/>
              <a:buNone/>
            </a:pPr>
            <a:r>
              <a:rPr lang="en-US" sz="4000" b="1" i="0" u="none" strike="noStrike" cap="none">
                <a:solidFill>
                  <a:srgbClr val="907462"/>
                </a:solidFill>
                <a:latin typeface="Arial"/>
                <a:ea typeface="Arial"/>
                <a:cs typeface="Arial"/>
                <a:sym typeface="Arial"/>
              </a:rPr>
              <a:t>2</a:t>
            </a:r>
            <a:endParaRPr/>
          </a:p>
        </p:txBody>
      </p:sp>
      <p:sp>
        <p:nvSpPr>
          <p:cNvPr id="1483" name="Shape 1483"/>
          <p:cNvSpPr/>
          <p:nvPr/>
        </p:nvSpPr>
        <p:spPr>
          <a:xfrm>
            <a:off x="4308475" y="3734594"/>
            <a:ext cx="850900" cy="698500"/>
          </a:xfrm>
          <a:prstGeom prst="rect">
            <a:avLst/>
          </a:prstGeom>
          <a:noFill/>
          <a:ln>
            <a:noFill/>
          </a:ln>
        </p:spPr>
        <p:txBody>
          <a:bodyPr spcFirstLastPara="1" wrap="square" lIns="0" tIns="0" rIns="40625" bIns="0" anchor="t" anchorCtr="0">
            <a:noAutofit/>
          </a:bodyPr>
          <a:lstStyle/>
          <a:p>
            <a:pPr marL="39688" marR="0" lvl="0" indent="0" algn="l" rtl="0">
              <a:lnSpc>
                <a:spcPct val="100000"/>
              </a:lnSpc>
              <a:spcBef>
                <a:spcPts val="0"/>
              </a:spcBef>
              <a:spcAft>
                <a:spcPts val="0"/>
              </a:spcAft>
              <a:buClr>
                <a:srgbClr val="907462"/>
              </a:buClr>
              <a:buSzPts val="4000"/>
              <a:buFont typeface="Arial"/>
              <a:buNone/>
            </a:pPr>
            <a:r>
              <a:rPr lang="en-US" sz="4000" b="1" i="0" u="none" strike="noStrike" cap="none">
                <a:solidFill>
                  <a:srgbClr val="907462"/>
                </a:solidFill>
                <a:latin typeface="Arial"/>
                <a:ea typeface="Arial"/>
                <a:cs typeface="Arial"/>
                <a:sym typeface="Arial"/>
              </a:rPr>
              <a:t>3</a:t>
            </a:r>
            <a:endParaRPr/>
          </a:p>
        </p:txBody>
      </p:sp>
      <p:sp>
        <p:nvSpPr>
          <p:cNvPr id="1484" name="Shape 1484"/>
          <p:cNvSpPr/>
          <p:nvPr/>
        </p:nvSpPr>
        <p:spPr>
          <a:xfrm>
            <a:off x="6061075" y="3734594"/>
            <a:ext cx="850900" cy="698500"/>
          </a:xfrm>
          <a:prstGeom prst="rect">
            <a:avLst/>
          </a:prstGeom>
          <a:noFill/>
          <a:ln>
            <a:noFill/>
          </a:ln>
        </p:spPr>
        <p:txBody>
          <a:bodyPr spcFirstLastPara="1" wrap="square" lIns="0" tIns="0" rIns="40625" bIns="0" anchor="t" anchorCtr="0">
            <a:noAutofit/>
          </a:bodyPr>
          <a:lstStyle/>
          <a:p>
            <a:pPr marL="39688" marR="0" lvl="0" indent="0" algn="l" rtl="0">
              <a:lnSpc>
                <a:spcPct val="100000"/>
              </a:lnSpc>
              <a:spcBef>
                <a:spcPts val="0"/>
              </a:spcBef>
              <a:spcAft>
                <a:spcPts val="0"/>
              </a:spcAft>
              <a:buClr>
                <a:srgbClr val="907462"/>
              </a:buClr>
              <a:buSzPts val="4000"/>
              <a:buFont typeface="Arial"/>
              <a:buNone/>
            </a:pPr>
            <a:r>
              <a:rPr lang="en-US" sz="4000" b="1" i="0" u="none" strike="noStrike" cap="none">
                <a:solidFill>
                  <a:srgbClr val="907462"/>
                </a:solidFill>
                <a:latin typeface="Arial"/>
                <a:ea typeface="Arial"/>
                <a:cs typeface="Arial"/>
                <a:sym typeface="Arial"/>
              </a:rPr>
              <a:t>4</a:t>
            </a:r>
            <a:endParaRPr/>
          </a:p>
        </p:txBody>
      </p:sp>
      <p:sp>
        <p:nvSpPr>
          <p:cNvPr id="1485" name="Shape 1485"/>
          <p:cNvSpPr/>
          <p:nvPr/>
        </p:nvSpPr>
        <p:spPr>
          <a:xfrm>
            <a:off x="7813675" y="3734594"/>
            <a:ext cx="850900" cy="698500"/>
          </a:xfrm>
          <a:prstGeom prst="rect">
            <a:avLst/>
          </a:prstGeom>
          <a:noFill/>
          <a:ln>
            <a:noFill/>
          </a:ln>
        </p:spPr>
        <p:txBody>
          <a:bodyPr spcFirstLastPara="1" wrap="square" lIns="0" tIns="0" rIns="40625" bIns="0" anchor="t" anchorCtr="0">
            <a:noAutofit/>
          </a:bodyPr>
          <a:lstStyle/>
          <a:p>
            <a:pPr marL="39688" marR="0" lvl="0" indent="0" algn="l" rtl="0">
              <a:lnSpc>
                <a:spcPct val="100000"/>
              </a:lnSpc>
              <a:spcBef>
                <a:spcPts val="0"/>
              </a:spcBef>
              <a:spcAft>
                <a:spcPts val="0"/>
              </a:spcAft>
              <a:buClr>
                <a:srgbClr val="907462"/>
              </a:buClr>
              <a:buSzPts val="4000"/>
              <a:buFont typeface="Arial"/>
              <a:buNone/>
            </a:pPr>
            <a:r>
              <a:rPr lang="en-US" sz="4000" b="1" i="0" u="none" strike="noStrike" cap="none">
                <a:solidFill>
                  <a:srgbClr val="907462"/>
                </a:solidFill>
                <a:latin typeface="Arial"/>
                <a:ea typeface="Arial"/>
                <a:cs typeface="Arial"/>
                <a:sym typeface="Arial"/>
              </a:rPr>
              <a:t>5</a:t>
            </a:r>
            <a:endParaRPr/>
          </a:p>
        </p:txBody>
      </p:sp>
      <p:pic>
        <p:nvPicPr>
          <p:cNvPr id="1486" name="Shape 1486"/>
          <p:cNvPicPr preferRelativeResize="0"/>
          <p:nvPr/>
        </p:nvPicPr>
        <p:blipFill rotWithShape="1">
          <a:blip r:embed="rId4">
            <a:alphaModFix/>
          </a:blip>
          <a:srcRect/>
          <a:stretch/>
        </p:blipFill>
        <p:spPr>
          <a:xfrm>
            <a:off x="7356476" y="4420395"/>
            <a:ext cx="1343025" cy="2011363"/>
          </a:xfrm>
          <a:prstGeom prst="rect">
            <a:avLst/>
          </a:prstGeom>
          <a:noFill/>
          <a:ln>
            <a:noFill/>
          </a:ln>
        </p:spPr>
      </p:pic>
      <p:sp>
        <p:nvSpPr>
          <p:cNvPr id="1487" name="Shape 1487"/>
          <p:cNvSpPr/>
          <p:nvPr/>
        </p:nvSpPr>
        <p:spPr>
          <a:xfrm>
            <a:off x="3898900" y="1600994"/>
            <a:ext cx="4851400" cy="1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s-MX" sz="2000"/>
              <a:t>Incrementando las entregas</a:t>
            </a:r>
            <a:r>
              <a:rPr lang="es-MX" sz="2000" b="0" i="0" u="none" strike="noStrike" cap="none">
                <a:solidFill>
                  <a:srgbClr val="000000"/>
                </a:solidFill>
                <a:latin typeface="Arial"/>
                <a:ea typeface="Arial"/>
                <a:cs typeface="Arial"/>
                <a:sym typeface="Arial"/>
              </a:rPr>
              <a:t> para formar un idea completa.</a:t>
            </a:r>
          </a:p>
          <a:p>
            <a:pPr marL="0" marR="0" lvl="0" indent="0" algn="l" rtl="0">
              <a:lnSpc>
                <a:spcPct val="100000"/>
              </a:lnSpc>
              <a:spcBef>
                <a:spcPts val="0"/>
              </a:spcBef>
              <a:spcAft>
                <a:spcPts val="0"/>
              </a:spcAft>
              <a:buClr>
                <a:srgbClr val="000000"/>
              </a:buClr>
              <a:buSzPts val="2300"/>
              <a:buFont typeface="Arial"/>
              <a:buNone/>
            </a:pPr>
            <a:r>
              <a:rPr lang="es-MX" sz="2000"/>
              <a:t>La idea es tener entregables incrementales.</a:t>
            </a:r>
            <a:endParaRPr lang="es-MX"/>
          </a:p>
        </p:txBody>
      </p:sp>
      <p:pic>
        <p:nvPicPr>
          <p:cNvPr id="1488" name="Shape 1488"/>
          <p:cNvPicPr preferRelativeResize="0"/>
          <p:nvPr/>
        </p:nvPicPr>
        <p:blipFill rotWithShape="1">
          <a:blip r:embed="rId4">
            <a:alphaModFix/>
          </a:blip>
          <a:srcRect/>
          <a:stretch/>
        </p:blipFill>
        <p:spPr>
          <a:xfrm>
            <a:off x="5651501" y="4420395"/>
            <a:ext cx="1343025" cy="2011363"/>
          </a:xfrm>
          <a:prstGeom prst="rect">
            <a:avLst/>
          </a:prstGeom>
          <a:noFill/>
          <a:ln>
            <a:noFill/>
          </a:ln>
        </p:spPr>
      </p:pic>
      <p:pic>
        <p:nvPicPr>
          <p:cNvPr id="1489" name="Shape 1489"/>
          <p:cNvPicPr preferRelativeResize="0"/>
          <p:nvPr/>
        </p:nvPicPr>
        <p:blipFill rotWithShape="1">
          <a:blip r:embed="rId4">
            <a:alphaModFix/>
          </a:blip>
          <a:srcRect/>
          <a:stretch/>
        </p:blipFill>
        <p:spPr>
          <a:xfrm>
            <a:off x="3898901" y="4420395"/>
            <a:ext cx="1343025" cy="2011363"/>
          </a:xfrm>
          <a:prstGeom prst="rect">
            <a:avLst/>
          </a:prstGeom>
          <a:noFill/>
          <a:ln>
            <a:noFill/>
          </a:ln>
        </p:spPr>
      </p:pic>
      <p:pic>
        <p:nvPicPr>
          <p:cNvPr id="1490" name="Shape 1490"/>
          <p:cNvPicPr preferRelativeResize="0"/>
          <p:nvPr/>
        </p:nvPicPr>
        <p:blipFill rotWithShape="1">
          <a:blip r:embed="rId4">
            <a:alphaModFix/>
          </a:blip>
          <a:srcRect/>
          <a:stretch/>
        </p:blipFill>
        <p:spPr>
          <a:xfrm>
            <a:off x="2146301" y="4420395"/>
            <a:ext cx="1343025" cy="2011363"/>
          </a:xfrm>
          <a:prstGeom prst="rect">
            <a:avLst/>
          </a:prstGeom>
          <a:noFill/>
          <a:ln>
            <a:noFill/>
          </a:ln>
        </p:spPr>
      </p:pic>
      <p:pic>
        <p:nvPicPr>
          <p:cNvPr id="1491" name="Shape 1491"/>
          <p:cNvPicPr preferRelativeResize="0"/>
          <p:nvPr/>
        </p:nvPicPr>
        <p:blipFill rotWithShape="1">
          <a:blip r:embed="rId4">
            <a:alphaModFix/>
          </a:blip>
          <a:srcRect/>
          <a:stretch/>
        </p:blipFill>
        <p:spPr>
          <a:xfrm>
            <a:off x="393701" y="4420395"/>
            <a:ext cx="1343025" cy="2011363"/>
          </a:xfrm>
          <a:prstGeom prst="rect">
            <a:avLst/>
          </a:prstGeom>
          <a:noFill/>
          <a:ln>
            <a:noFill/>
          </a:ln>
        </p:spPr>
      </p:pic>
      <p:grpSp>
        <p:nvGrpSpPr>
          <p:cNvPr id="1492" name="Shape 1492"/>
          <p:cNvGrpSpPr/>
          <p:nvPr/>
        </p:nvGrpSpPr>
        <p:grpSpPr>
          <a:xfrm>
            <a:off x="317500" y="4725194"/>
            <a:ext cx="1447800" cy="1752600"/>
            <a:chOff x="0" y="0"/>
            <a:chExt cx="912" cy="1104"/>
          </a:xfrm>
        </p:grpSpPr>
        <p:sp>
          <p:nvSpPr>
            <p:cNvPr id="1493" name="Shape 1493"/>
            <p:cNvSpPr/>
            <p:nvPr/>
          </p:nvSpPr>
          <p:spPr>
            <a:xfrm>
              <a:off x="0" y="0"/>
              <a:ext cx="672" cy="336"/>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Shape 1494"/>
            <p:cNvSpPr/>
            <p:nvPr/>
          </p:nvSpPr>
          <p:spPr>
            <a:xfrm>
              <a:off x="672" y="0"/>
              <a:ext cx="240" cy="336"/>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Shape 1495"/>
            <p:cNvSpPr/>
            <p:nvPr/>
          </p:nvSpPr>
          <p:spPr>
            <a:xfrm>
              <a:off x="0" y="336"/>
              <a:ext cx="912" cy="24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Shape 1496"/>
            <p:cNvSpPr/>
            <p:nvPr/>
          </p:nvSpPr>
          <p:spPr>
            <a:xfrm>
              <a:off x="0" y="576"/>
              <a:ext cx="288" cy="288"/>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Shape 1497"/>
            <p:cNvSpPr/>
            <p:nvPr/>
          </p:nvSpPr>
          <p:spPr>
            <a:xfrm>
              <a:off x="0" y="864"/>
              <a:ext cx="912" cy="24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Shape 1498"/>
            <p:cNvSpPr/>
            <p:nvPr/>
          </p:nvSpPr>
          <p:spPr>
            <a:xfrm>
              <a:off x="288" y="576"/>
              <a:ext cx="624" cy="288"/>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9" name="Shape 1499"/>
          <p:cNvGrpSpPr/>
          <p:nvPr/>
        </p:nvGrpSpPr>
        <p:grpSpPr>
          <a:xfrm>
            <a:off x="2070100" y="4725194"/>
            <a:ext cx="1447800" cy="1752600"/>
            <a:chOff x="0" y="0"/>
            <a:chExt cx="912" cy="1104"/>
          </a:xfrm>
        </p:grpSpPr>
        <p:sp>
          <p:nvSpPr>
            <p:cNvPr id="1500" name="Shape 1500"/>
            <p:cNvSpPr/>
            <p:nvPr/>
          </p:nvSpPr>
          <p:spPr>
            <a:xfrm>
              <a:off x="672" y="0"/>
              <a:ext cx="240" cy="336"/>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Shape 1501"/>
            <p:cNvSpPr/>
            <p:nvPr/>
          </p:nvSpPr>
          <p:spPr>
            <a:xfrm>
              <a:off x="0" y="336"/>
              <a:ext cx="912" cy="24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Shape 1502"/>
            <p:cNvSpPr/>
            <p:nvPr/>
          </p:nvSpPr>
          <p:spPr>
            <a:xfrm>
              <a:off x="0" y="576"/>
              <a:ext cx="288" cy="288"/>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Shape 1503"/>
            <p:cNvSpPr/>
            <p:nvPr/>
          </p:nvSpPr>
          <p:spPr>
            <a:xfrm>
              <a:off x="0" y="864"/>
              <a:ext cx="912" cy="24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Shape 1504"/>
            <p:cNvSpPr/>
            <p:nvPr/>
          </p:nvSpPr>
          <p:spPr>
            <a:xfrm>
              <a:off x="288" y="576"/>
              <a:ext cx="624" cy="288"/>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5" name="Shape 1505"/>
          <p:cNvGrpSpPr/>
          <p:nvPr/>
        </p:nvGrpSpPr>
        <p:grpSpPr>
          <a:xfrm>
            <a:off x="3822700" y="4725194"/>
            <a:ext cx="1447800" cy="1752600"/>
            <a:chOff x="0" y="0"/>
            <a:chExt cx="912" cy="1104"/>
          </a:xfrm>
        </p:grpSpPr>
        <p:sp>
          <p:nvSpPr>
            <p:cNvPr id="1506" name="Shape 1506"/>
            <p:cNvSpPr/>
            <p:nvPr/>
          </p:nvSpPr>
          <p:spPr>
            <a:xfrm>
              <a:off x="672" y="0"/>
              <a:ext cx="240" cy="336"/>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Shape 1507"/>
            <p:cNvSpPr/>
            <p:nvPr/>
          </p:nvSpPr>
          <p:spPr>
            <a:xfrm>
              <a:off x="0" y="864"/>
              <a:ext cx="912" cy="24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Shape 1508"/>
            <p:cNvSpPr/>
            <p:nvPr/>
          </p:nvSpPr>
          <p:spPr>
            <a:xfrm>
              <a:off x="288" y="576"/>
              <a:ext cx="624" cy="288"/>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9" name="Shape 1509"/>
          <p:cNvSpPr/>
          <p:nvPr/>
        </p:nvSpPr>
        <p:spPr>
          <a:xfrm>
            <a:off x="6032500" y="5639594"/>
            <a:ext cx="990600" cy="4572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8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Shape 1516"/>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517" name="Shape 1517"/>
          <p:cNvSpPr txBox="1"/>
          <p:nvPr/>
        </p:nvSpPr>
        <p:spPr>
          <a:xfrm>
            <a:off x="525056" y="71018"/>
            <a:ext cx="8001000" cy="96358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s-MX" sz="2400" b="1" i="0" u="none" strike="noStrike" cap="none">
                <a:solidFill>
                  <a:schemeClr val="dk1"/>
                </a:solidFill>
                <a:latin typeface="Arial"/>
                <a:ea typeface="Arial"/>
                <a:cs typeface="Arial"/>
                <a:sym typeface="Arial"/>
              </a:rPr>
              <a:t>“</a:t>
            </a:r>
            <a:r>
              <a:rPr lang="es-MX" sz="2400" b="1">
                <a:solidFill>
                  <a:schemeClr val="dk1"/>
                </a:solidFill>
              </a:rPr>
              <a:t>Las iteracion incrementales</a:t>
            </a:r>
            <a:r>
              <a:rPr lang="es-MX" sz="2400" b="1" i="0" u="none" strike="noStrike" cap="none">
                <a:solidFill>
                  <a:schemeClr val="dk1"/>
                </a:solidFill>
                <a:latin typeface="Arial"/>
                <a:ea typeface="Arial"/>
                <a:cs typeface="Arial"/>
                <a:sym typeface="Arial"/>
              </a:rPr>
              <a:t>” crean una version de prototipo, que sucesivamente logra un product de calidad</a:t>
            </a:r>
          </a:p>
        </p:txBody>
      </p:sp>
      <p:sp>
        <p:nvSpPr>
          <p:cNvPr id="1518" name="Shape 1518"/>
          <p:cNvSpPr/>
          <p:nvPr/>
        </p:nvSpPr>
        <p:spPr>
          <a:xfrm>
            <a:off x="0" y="6553994"/>
            <a:ext cx="4889500" cy="304800"/>
          </a:xfrm>
          <a:prstGeom prst="rect">
            <a:avLst/>
          </a:prstGeom>
          <a:solidFill>
            <a:srgbClr val="FFFFFF">
              <a:alpha val="49411"/>
            </a:srgbClr>
          </a:solidFill>
          <a:ln>
            <a:noFill/>
          </a:ln>
        </p:spPr>
        <p:txBody>
          <a:bodyPr spcFirstLastPara="1" wrap="square" lIns="0" tIns="0" rIns="40625" bIns="0" anchor="ctr" anchorCtr="0">
            <a:noAutofit/>
          </a:bodyPr>
          <a:lstStyle/>
          <a:p>
            <a:pPr marL="39688" marR="0" lvl="0" indent="274638"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 Jeff Patton, all rights reserved, www.AgileProductDesign.com</a:t>
            </a:r>
            <a:endParaRPr/>
          </a:p>
        </p:txBody>
      </p:sp>
      <p:pic>
        <p:nvPicPr>
          <p:cNvPr id="1519" name="Shape 1519"/>
          <p:cNvPicPr preferRelativeResize="0"/>
          <p:nvPr/>
        </p:nvPicPr>
        <p:blipFill rotWithShape="1">
          <a:blip r:embed="rId3">
            <a:alphaModFix/>
          </a:blip>
          <a:srcRect/>
          <a:stretch/>
        </p:blipFill>
        <p:spPr>
          <a:xfrm>
            <a:off x="290542" y="1341562"/>
            <a:ext cx="2828867" cy="2426816"/>
          </a:xfrm>
          <a:prstGeom prst="rect">
            <a:avLst/>
          </a:prstGeom>
          <a:noFill/>
          <a:ln>
            <a:noFill/>
          </a:ln>
        </p:spPr>
      </p:pic>
      <p:sp>
        <p:nvSpPr>
          <p:cNvPr id="1520" name="Shape 1520"/>
          <p:cNvSpPr/>
          <p:nvPr/>
        </p:nvSpPr>
        <p:spPr>
          <a:xfrm>
            <a:off x="854075" y="3696494"/>
            <a:ext cx="850900" cy="698500"/>
          </a:xfrm>
          <a:prstGeom prst="rect">
            <a:avLst/>
          </a:prstGeom>
          <a:noFill/>
          <a:ln>
            <a:noFill/>
          </a:ln>
        </p:spPr>
        <p:txBody>
          <a:bodyPr spcFirstLastPara="1" wrap="square" lIns="0" tIns="0" rIns="40625" bIns="0" anchor="t" anchorCtr="0">
            <a:noAutofit/>
          </a:bodyPr>
          <a:lstStyle/>
          <a:p>
            <a:pPr marL="39688" marR="0" lvl="0" indent="0" algn="l" rtl="0">
              <a:lnSpc>
                <a:spcPct val="100000"/>
              </a:lnSpc>
              <a:spcBef>
                <a:spcPts val="0"/>
              </a:spcBef>
              <a:spcAft>
                <a:spcPts val="0"/>
              </a:spcAft>
              <a:buClr>
                <a:srgbClr val="907462"/>
              </a:buClr>
              <a:buSzPts val="4000"/>
              <a:buFont typeface="Arial"/>
              <a:buNone/>
            </a:pPr>
            <a:r>
              <a:rPr lang="en-US" sz="4000" b="1" i="0" u="none" strike="noStrike" cap="none">
                <a:solidFill>
                  <a:srgbClr val="907462"/>
                </a:solidFill>
                <a:latin typeface="Arial"/>
                <a:ea typeface="Arial"/>
                <a:cs typeface="Arial"/>
                <a:sym typeface="Arial"/>
              </a:rPr>
              <a:t>1</a:t>
            </a:r>
            <a:endParaRPr/>
          </a:p>
        </p:txBody>
      </p:sp>
      <p:sp>
        <p:nvSpPr>
          <p:cNvPr id="1521" name="Shape 1521"/>
          <p:cNvSpPr/>
          <p:nvPr/>
        </p:nvSpPr>
        <p:spPr>
          <a:xfrm>
            <a:off x="2606675" y="3696494"/>
            <a:ext cx="850900" cy="698500"/>
          </a:xfrm>
          <a:prstGeom prst="rect">
            <a:avLst/>
          </a:prstGeom>
          <a:noFill/>
          <a:ln>
            <a:noFill/>
          </a:ln>
        </p:spPr>
        <p:txBody>
          <a:bodyPr spcFirstLastPara="1" wrap="square" lIns="0" tIns="0" rIns="40625" bIns="0" anchor="t" anchorCtr="0">
            <a:noAutofit/>
          </a:bodyPr>
          <a:lstStyle/>
          <a:p>
            <a:pPr marL="39688" marR="0" lvl="0" indent="0" algn="l" rtl="0">
              <a:lnSpc>
                <a:spcPct val="100000"/>
              </a:lnSpc>
              <a:spcBef>
                <a:spcPts val="0"/>
              </a:spcBef>
              <a:spcAft>
                <a:spcPts val="0"/>
              </a:spcAft>
              <a:buClr>
                <a:srgbClr val="907462"/>
              </a:buClr>
              <a:buSzPts val="4000"/>
              <a:buFont typeface="Arial"/>
              <a:buNone/>
            </a:pPr>
            <a:r>
              <a:rPr lang="en-US" sz="4000" b="1" i="0" u="none" strike="noStrike" cap="none">
                <a:solidFill>
                  <a:srgbClr val="907462"/>
                </a:solidFill>
                <a:latin typeface="Arial"/>
                <a:ea typeface="Arial"/>
                <a:cs typeface="Arial"/>
                <a:sym typeface="Arial"/>
              </a:rPr>
              <a:t>2</a:t>
            </a:r>
            <a:endParaRPr/>
          </a:p>
        </p:txBody>
      </p:sp>
      <p:sp>
        <p:nvSpPr>
          <p:cNvPr id="1522" name="Shape 1522"/>
          <p:cNvSpPr/>
          <p:nvPr/>
        </p:nvSpPr>
        <p:spPr>
          <a:xfrm>
            <a:off x="4359275" y="3696494"/>
            <a:ext cx="850900" cy="698500"/>
          </a:xfrm>
          <a:prstGeom prst="rect">
            <a:avLst/>
          </a:prstGeom>
          <a:noFill/>
          <a:ln>
            <a:noFill/>
          </a:ln>
        </p:spPr>
        <p:txBody>
          <a:bodyPr spcFirstLastPara="1" wrap="square" lIns="0" tIns="0" rIns="40625" bIns="0" anchor="t" anchorCtr="0">
            <a:noAutofit/>
          </a:bodyPr>
          <a:lstStyle/>
          <a:p>
            <a:pPr marL="39688" marR="0" lvl="0" indent="0" algn="l" rtl="0">
              <a:lnSpc>
                <a:spcPct val="100000"/>
              </a:lnSpc>
              <a:spcBef>
                <a:spcPts val="0"/>
              </a:spcBef>
              <a:spcAft>
                <a:spcPts val="0"/>
              </a:spcAft>
              <a:buClr>
                <a:srgbClr val="907462"/>
              </a:buClr>
              <a:buSzPts val="4000"/>
              <a:buFont typeface="Arial"/>
              <a:buNone/>
            </a:pPr>
            <a:r>
              <a:rPr lang="en-US" sz="4000" b="1" i="0" u="none" strike="noStrike" cap="none">
                <a:solidFill>
                  <a:srgbClr val="907462"/>
                </a:solidFill>
                <a:latin typeface="Arial"/>
                <a:ea typeface="Arial"/>
                <a:cs typeface="Arial"/>
                <a:sym typeface="Arial"/>
              </a:rPr>
              <a:t>3</a:t>
            </a:r>
            <a:endParaRPr/>
          </a:p>
        </p:txBody>
      </p:sp>
      <p:sp>
        <p:nvSpPr>
          <p:cNvPr id="1523" name="Shape 1523"/>
          <p:cNvSpPr/>
          <p:nvPr/>
        </p:nvSpPr>
        <p:spPr>
          <a:xfrm>
            <a:off x="3898900" y="1715294"/>
            <a:ext cx="4622800" cy="157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s-MX" sz="2000" b="0" i="0" u="none" strike="noStrike" cap="none">
                <a:solidFill>
                  <a:srgbClr val="000000"/>
                </a:solidFill>
                <a:latin typeface="Arial"/>
                <a:ea typeface="Arial"/>
                <a:cs typeface="Arial"/>
                <a:sym typeface="Arial"/>
              </a:rPr>
              <a:t>Este método iterative permite pasar de una idea vaga a la realización de un Proyecto terminado mediante correcciones sucesivas.</a:t>
            </a:r>
            <a:endParaRPr lang="es-MX"/>
          </a:p>
        </p:txBody>
      </p:sp>
      <p:sp>
        <p:nvSpPr>
          <p:cNvPr id="1524" name="Shape 1524"/>
          <p:cNvSpPr/>
          <p:nvPr/>
        </p:nvSpPr>
        <p:spPr>
          <a:xfrm>
            <a:off x="6111875" y="3696494"/>
            <a:ext cx="850900" cy="698500"/>
          </a:xfrm>
          <a:prstGeom prst="rect">
            <a:avLst/>
          </a:prstGeom>
          <a:noFill/>
          <a:ln>
            <a:noFill/>
          </a:ln>
        </p:spPr>
        <p:txBody>
          <a:bodyPr spcFirstLastPara="1" wrap="square" lIns="0" tIns="0" rIns="40625" bIns="0" anchor="t" anchorCtr="0">
            <a:noAutofit/>
          </a:bodyPr>
          <a:lstStyle/>
          <a:p>
            <a:pPr marL="39688" marR="0" lvl="0" indent="0" algn="l" rtl="0">
              <a:lnSpc>
                <a:spcPct val="100000"/>
              </a:lnSpc>
              <a:spcBef>
                <a:spcPts val="0"/>
              </a:spcBef>
              <a:spcAft>
                <a:spcPts val="0"/>
              </a:spcAft>
              <a:buClr>
                <a:srgbClr val="907462"/>
              </a:buClr>
              <a:buSzPts val="4000"/>
              <a:buFont typeface="Arial"/>
              <a:buNone/>
            </a:pPr>
            <a:r>
              <a:rPr lang="en-US" sz="4000" b="1" i="0" u="none" strike="noStrike" cap="none">
                <a:solidFill>
                  <a:srgbClr val="907462"/>
                </a:solidFill>
                <a:latin typeface="Arial"/>
                <a:ea typeface="Arial"/>
                <a:cs typeface="Arial"/>
                <a:sym typeface="Arial"/>
              </a:rPr>
              <a:t>4</a:t>
            </a:r>
            <a:endParaRPr/>
          </a:p>
        </p:txBody>
      </p:sp>
      <p:sp>
        <p:nvSpPr>
          <p:cNvPr id="1525" name="Shape 1525"/>
          <p:cNvSpPr/>
          <p:nvPr/>
        </p:nvSpPr>
        <p:spPr>
          <a:xfrm>
            <a:off x="7864475" y="3696494"/>
            <a:ext cx="850900" cy="698500"/>
          </a:xfrm>
          <a:prstGeom prst="rect">
            <a:avLst/>
          </a:prstGeom>
          <a:noFill/>
          <a:ln>
            <a:noFill/>
          </a:ln>
        </p:spPr>
        <p:txBody>
          <a:bodyPr spcFirstLastPara="1" wrap="square" lIns="0" tIns="0" rIns="40625" bIns="0" anchor="t" anchorCtr="0">
            <a:noAutofit/>
          </a:bodyPr>
          <a:lstStyle/>
          <a:p>
            <a:pPr marL="39688" marR="0" lvl="0" indent="0" algn="l" rtl="0">
              <a:lnSpc>
                <a:spcPct val="100000"/>
              </a:lnSpc>
              <a:spcBef>
                <a:spcPts val="0"/>
              </a:spcBef>
              <a:spcAft>
                <a:spcPts val="0"/>
              </a:spcAft>
              <a:buClr>
                <a:srgbClr val="907462"/>
              </a:buClr>
              <a:buSzPts val="4000"/>
              <a:buFont typeface="Arial"/>
              <a:buNone/>
            </a:pPr>
            <a:r>
              <a:rPr lang="en-US" sz="4000" b="1" i="0" u="none" strike="noStrike" cap="none">
                <a:solidFill>
                  <a:srgbClr val="907462"/>
                </a:solidFill>
                <a:latin typeface="Arial"/>
                <a:ea typeface="Arial"/>
                <a:cs typeface="Arial"/>
                <a:sym typeface="Arial"/>
              </a:rPr>
              <a:t>5</a:t>
            </a:r>
            <a:endParaRPr/>
          </a:p>
        </p:txBody>
      </p:sp>
      <p:pic>
        <p:nvPicPr>
          <p:cNvPr id="1526" name="Shape 1526"/>
          <p:cNvPicPr preferRelativeResize="0"/>
          <p:nvPr/>
        </p:nvPicPr>
        <p:blipFill rotWithShape="1">
          <a:blip r:embed="rId4">
            <a:alphaModFix/>
          </a:blip>
          <a:srcRect/>
          <a:stretch/>
        </p:blipFill>
        <p:spPr>
          <a:xfrm>
            <a:off x="473076" y="4382295"/>
            <a:ext cx="1343025" cy="2011363"/>
          </a:xfrm>
          <a:prstGeom prst="rect">
            <a:avLst/>
          </a:prstGeom>
          <a:noFill/>
          <a:ln w="9525" cap="flat" cmpd="sng">
            <a:solidFill>
              <a:srgbClr val="FFFFFF"/>
            </a:solidFill>
            <a:prstDash val="solid"/>
            <a:miter lim="800000"/>
            <a:headEnd type="none" w="med" len="med"/>
            <a:tailEnd type="none" w="med" len="med"/>
          </a:ln>
        </p:spPr>
      </p:pic>
      <p:pic>
        <p:nvPicPr>
          <p:cNvPr id="1527" name="Shape 1527"/>
          <p:cNvPicPr preferRelativeResize="0"/>
          <p:nvPr/>
        </p:nvPicPr>
        <p:blipFill rotWithShape="1">
          <a:blip r:embed="rId5">
            <a:alphaModFix/>
          </a:blip>
          <a:srcRect/>
          <a:stretch/>
        </p:blipFill>
        <p:spPr>
          <a:xfrm>
            <a:off x="2206626" y="4382295"/>
            <a:ext cx="1343025" cy="2011363"/>
          </a:xfrm>
          <a:prstGeom prst="rect">
            <a:avLst/>
          </a:prstGeom>
          <a:noFill/>
          <a:ln>
            <a:noFill/>
          </a:ln>
        </p:spPr>
      </p:pic>
      <p:pic>
        <p:nvPicPr>
          <p:cNvPr id="1528" name="Shape 1528"/>
          <p:cNvPicPr preferRelativeResize="0"/>
          <p:nvPr/>
        </p:nvPicPr>
        <p:blipFill rotWithShape="1">
          <a:blip r:embed="rId6">
            <a:alphaModFix/>
          </a:blip>
          <a:srcRect/>
          <a:stretch/>
        </p:blipFill>
        <p:spPr>
          <a:xfrm>
            <a:off x="3940176" y="4382295"/>
            <a:ext cx="1343025" cy="2011363"/>
          </a:xfrm>
          <a:prstGeom prst="rect">
            <a:avLst/>
          </a:prstGeom>
          <a:noFill/>
          <a:ln>
            <a:noFill/>
          </a:ln>
        </p:spPr>
      </p:pic>
      <p:pic>
        <p:nvPicPr>
          <p:cNvPr id="1529" name="Shape 1529"/>
          <p:cNvPicPr preferRelativeResize="0"/>
          <p:nvPr/>
        </p:nvPicPr>
        <p:blipFill rotWithShape="1">
          <a:blip r:embed="rId7">
            <a:alphaModFix/>
          </a:blip>
          <a:srcRect/>
          <a:stretch/>
        </p:blipFill>
        <p:spPr>
          <a:xfrm>
            <a:off x="5673726" y="4382295"/>
            <a:ext cx="1343025" cy="2011363"/>
          </a:xfrm>
          <a:prstGeom prst="rect">
            <a:avLst/>
          </a:prstGeom>
          <a:noFill/>
          <a:ln>
            <a:noFill/>
          </a:ln>
        </p:spPr>
      </p:pic>
      <p:pic>
        <p:nvPicPr>
          <p:cNvPr id="1530" name="Shape 1530"/>
          <p:cNvPicPr preferRelativeResize="0"/>
          <p:nvPr/>
        </p:nvPicPr>
        <p:blipFill rotWithShape="1">
          <a:blip r:embed="rId8">
            <a:alphaModFix/>
          </a:blip>
          <a:srcRect/>
          <a:stretch/>
        </p:blipFill>
        <p:spPr>
          <a:xfrm>
            <a:off x="7407276" y="4382295"/>
            <a:ext cx="1343025" cy="20113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538" name="Shape 1538"/>
          <p:cNvSpPr txBox="1"/>
          <p:nvPr/>
        </p:nvSpPr>
        <p:spPr>
          <a:xfrm>
            <a:off x="580602" y="413571"/>
            <a:ext cx="8001000" cy="96358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SCRUM</a:t>
            </a:r>
            <a:endParaRPr sz="2400" b="1" i="0" u="none" strike="noStrike" cap="none">
              <a:solidFill>
                <a:schemeClr val="dk1"/>
              </a:solidFill>
              <a:latin typeface="Arial"/>
              <a:ea typeface="Arial"/>
              <a:cs typeface="Arial"/>
              <a:sym typeface="Arial"/>
            </a:endParaRPr>
          </a:p>
        </p:txBody>
      </p:sp>
      <p:pic>
        <p:nvPicPr>
          <p:cNvPr id="1539" name="Shape 1539"/>
          <p:cNvPicPr preferRelativeResize="0"/>
          <p:nvPr/>
        </p:nvPicPr>
        <p:blipFill rotWithShape="1">
          <a:blip r:embed="rId3">
            <a:alphaModFix/>
          </a:blip>
          <a:srcRect/>
          <a:stretch/>
        </p:blipFill>
        <p:spPr>
          <a:xfrm>
            <a:off x="331825" y="1392073"/>
            <a:ext cx="8524215" cy="3931427"/>
          </a:xfrm>
          <a:prstGeom prst="rect">
            <a:avLst/>
          </a:prstGeom>
          <a:noFill/>
          <a:ln>
            <a:noFill/>
          </a:ln>
        </p:spPr>
      </p:pic>
      <p:sp>
        <p:nvSpPr>
          <p:cNvPr id="1540" name="Shape 1540"/>
          <p:cNvSpPr/>
          <p:nvPr/>
        </p:nvSpPr>
        <p:spPr>
          <a:xfrm>
            <a:off x="-43543" y="6671032"/>
            <a:ext cx="9454636"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sng" strike="noStrike" cap="none">
                <a:solidFill>
                  <a:schemeClr val="hlink"/>
                </a:solidFill>
                <a:latin typeface="Arial"/>
                <a:ea typeface="Arial"/>
                <a:cs typeface="Arial"/>
                <a:sym typeface="Arial"/>
                <a:hlinkClick r:id="rId4"/>
              </a:rPr>
              <a:t>http://upload.wikimedia.org/wikipedia/commons/1/1a/ST_vs_Gloucester_-_Match_-_23.JPG</a:t>
            </a:r>
            <a:r>
              <a:rPr lang="en-US" sz="800" b="0" i="0" u="none" strike="noStrike" cap="none">
                <a:solidFill>
                  <a:srgbClr val="000000"/>
                </a:solidFill>
                <a:latin typeface="Arial"/>
                <a:ea typeface="Arial"/>
                <a:cs typeface="Arial"/>
                <a:sym typeface="Arial"/>
              </a:rPr>
              <a:t> </a:t>
            </a:r>
            <a:endParaRPr/>
          </a:p>
        </p:txBody>
      </p:sp>
      <p:sp>
        <p:nvSpPr>
          <p:cNvPr id="1541" name="Shape 1541"/>
          <p:cNvSpPr/>
          <p:nvPr/>
        </p:nvSpPr>
        <p:spPr>
          <a:xfrm>
            <a:off x="704032" y="5790388"/>
            <a:ext cx="843996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rgbClr val="000000"/>
                </a:solidFill>
                <a:latin typeface="Arial"/>
                <a:ea typeface="Arial"/>
                <a:cs typeface="Arial"/>
                <a:sym typeface="Arial"/>
              </a:rPr>
              <a:t>Scrum es un marco de trabajo iterative e incremental para desarrollar un product.</a:t>
            </a:r>
            <a:endParaRPr lang="es-MX"/>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Shape 154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549" name="Shape 1549"/>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SCRUM</a:t>
            </a:r>
            <a:endParaRPr/>
          </a:p>
        </p:txBody>
      </p:sp>
      <p:sp>
        <p:nvSpPr>
          <p:cNvPr id="1550" name="Shape 1550"/>
          <p:cNvSpPr txBox="1"/>
          <p:nvPr/>
        </p:nvSpPr>
        <p:spPr>
          <a:xfrm>
            <a:off x="384313" y="1391478"/>
            <a:ext cx="851311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Lee este artículo para entender mejor la sección:</a:t>
            </a:r>
            <a:endParaRPr/>
          </a:p>
        </p:txBody>
      </p:sp>
      <p:sp>
        <p:nvSpPr>
          <p:cNvPr id="1551" name="Shape 1551"/>
          <p:cNvSpPr/>
          <p:nvPr/>
        </p:nvSpPr>
        <p:spPr>
          <a:xfrm>
            <a:off x="1814258" y="5940782"/>
            <a:ext cx="553212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sng" strike="noStrike" cap="none" dirty="0">
                <a:solidFill>
                  <a:schemeClr val="hlink"/>
                </a:solidFill>
                <a:latin typeface="Arial"/>
                <a:ea typeface="Arial"/>
                <a:cs typeface="Arial"/>
                <a:sym typeface="Arial"/>
                <a:hlinkClick r:id="rId3"/>
              </a:rPr>
              <a:t>http://www.scrumguides.org/scrum-guide.html</a:t>
            </a:r>
            <a:endParaRPr sz="1400" b="0" i="0" u="none" strike="noStrike" cap="none" dirty="0">
              <a:solidFill>
                <a:srgbClr val="000000"/>
              </a:solidFill>
              <a:latin typeface="Arial"/>
              <a:ea typeface="Arial"/>
              <a:cs typeface="Arial"/>
              <a:sym typeface="Arial"/>
            </a:endParaRPr>
          </a:p>
        </p:txBody>
      </p:sp>
      <p:pic>
        <p:nvPicPr>
          <p:cNvPr id="1552" name="Shape 1552"/>
          <p:cNvPicPr preferRelativeResize="0"/>
          <p:nvPr/>
        </p:nvPicPr>
        <p:blipFill rotWithShape="1">
          <a:blip r:embed="rId4">
            <a:alphaModFix/>
          </a:blip>
          <a:srcRect/>
          <a:stretch/>
        </p:blipFill>
        <p:spPr>
          <a:xfrm>
            <a:off x="3355683" y="2787867"/>
            <a:ext cx="2222714" cy="2894065"/>
          </a:xfrm>
          <a:prstGeom prst="rect">
            <a:avLst/>
          </a:prstGeom>
          <a:noFill/>
          <a:ln>
            <a:noFill/>
          </a:ln>
          <a:effectLst>
            <a:outerShdw blurRad="292100" dist="139700" dir="2700000" algn="tl" rotWithShape="0">
              <a:srgbClr val="333333">
                <a:alpha val="64705"/>
              </a:srgbClr>
            </a:outerShdw>
          </a:effectLst>
        </p:spPr>
      </p:pic>
      <p:pic>
        <p:nvPicPr>
          <p:cNvPr id="1553" name="Shape 1553"/>
          <p:cNvPicPr preferRelativeResize="0"/>
          <p:nvPr/>
        </p:nvPicPr>
        <p:blipFill rotWithShape="1">
          <a:blip r:embed="rId5">
            <a:alphaModFix/>
          </a:blip>
          <a:srcRect/>
          <a:stretch/>
        </p:blipFill>
        <p:spPr>
          <a:xfrm>
            <a:off x="2903396" y="2349674"/>
            <a:ext cx="2100417" cy="2894065"/>
          </a:xfrm>
          <a:prstGeom prst="rect">
            <a:avLst/>
          </a:prstGeom>
          <a:noFill/>
          <a:ln>
            <a:noFill/>
          </a:ln>
          <a:effectLst>
            <a:outerShdw blurRad="292100" dist="139700" dir="2700000" algn="tl" rotWithShape="0">
              <a:srgbClr val="333333">
                <a:alpha val="64705"/>
              </a:srgbClr>
            </a:outerShdw>
          </a:effectLst>
        </p:spPr>
      </p:pic>
      <p:pic>
        <p:nvPicPr>
          <p:cNvPr id="1554" name="Shape 1554"/>
          <p:cNvPicPr preferRelativeResize="0"/>
          <p:nvPr/>
        </p:nvPicPr>
        <p:blipFill rotWithShape="1">
          <a:blip r:embed="rId6">
            <a:alphaModFix/>
          </a:blip>
          <a:srcRect/>
          <a:stretch/>
        </p:blipFill>
        <p:spPr>
          <a:xfrm>
            <a:off x="2390171" y="1773610"/>
            <a:ext cx="2045020" cy="289406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Shape 1897"/>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2800" b="0">
                <a:solidFill>
                  <a:srgbClr val="000000"/>
                </a:solidFill>
                <a:latin typeface="Cardo"/>
                <a:ea typeface="Cardo"/>
                <a:cs typeface="Cardo"/>
                <a:sym typeface="Cardo"/>
              </a:rPr>
              <a:t>⟲ </a:t>
            </a:r>
            <a:r>
              <a:rPr lang="en-US" sz="3000" b="1" i="0" u="none" strike="noStrike" cap="none">
                <a:solidFill>
                  <a:schemeClr val="dk1"/>
                </a:solidFill>
                <a:latin typeface="Arial"/>
                <a:ea typeface="Arial"/>
                <a:cs typeface="Arial"/>
                <a:sym typeface="Arial"/>
              </a:rPr>
              <a:t>Reflexión</a:t>
            </a:r>
            <a:endParaRPr sz="3000" b="1" i="0" u="none" strike="noStrike" cap="none">
              <a:solidFill>
                <a:schemeClr val="dk1"/>
              </a:solidFill>
              <a:latin typeface="Arial"/>
              <a:ea typeface="Arial"/>
              <a:cs typeface="Arial"/>
              <a:sym typeface="Arial"/>
            </a:endParaRPr>
          </a:p>
        </p:txBody>
      </p:sp>
      <p:sp>
        <p:nvSpPr>
          <p:cNvPr id="1898" name="Shape 1898"/>
          <p:cNvSpPr txBox="1"/>
          <p:nvPr/>
        </p:nvSpPr>
        <p:spPr>
          <a:xfrm>
            <a:off x="537773" y="1176051"/>
            <a:ext cx="8068453" cy="425734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2400"/>
              <a:buFont typeface="Arial"/>
              <a:buChar char="•"/>
            </a:pPr>
            <a:r>
              <a:rPr lang="es-MX" sz="2400" b="0" i="0" u="none" strike="noStrike" cap="none" dirty="0">
                <a:solidFill>
                  <a:schemeClr val="dk1"/>
                </a:solidFill>
                <a:latin typeface="Arial"/>
                <a:ea typeface="Arial"/>
                <a:cs typeface="Arial"/>
                <a:sym typeface="Arial"/>
              </a:rPr>
              <a:t>Define SCRUM.</a:t>
            </a:r>
          </a:p>
          <a:p>
            <a:pPr marL="285750" marR="0" lvl="0" indent="-285750" algn="l" rtl="0">
              <a:lnSpc>
                <a:spcPct val="100000"/>
              </a:lnSpc>
              <a:spcBef>
                <a:spcPts val="0"/>
              </a:spcBef>
              <a:spcAft>
                <a:spcPts val="0"/>
              </a:spcAft>
              <a:buClr>
                <a:schemeClr val="dk1"/>
              </a:buClr>
              <a:buSzPts val="2400"/>
              <a:buFont typeface="Arial"/>
              <a:buChar char="•"/>
            </a:pPr>
            <a:endParaRPr lang="es-MX"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s-MX" sz="2400" dirty="0">
                <a:solidFill>
                  <a:schemeClr val="dk1"/>
                </a:solidFill>
              </a:rPr>
              <a:t>¿Cuáles son los roles del SCRUM </a:t>
            </a:r>
            <a:r>
              <a:rPr lang="es-MX" sz="2400" dirty="0" err="1">
                <a:solidFill>
                  <a:schemeClr val="dk1"/>
                </a:solidFill>
              </a:rPr>
              <a:t>Team</a:t>
            </a:r>
            <a:r>
              <a:rPr lang="es-MX" sz="2400" dirty="0">
                <a:solidFill>
                  <a:schemeClr val="dk1"/>
                </a:solidFill>
              </a:rPr>
              <a:t>?</a:t>
            </a:r>
          </a:p>
          <a:p>
            <a:pPr marL="285750" marR="0" lvl="0" indent="-285750" algn="l" rtl="0">
              <a:lnSpc>
                <a:spcPct val="100000"/>
              </a:lnSpc>
              <a:spcBef>
                <a:spcPts val="0"/>
              </a:spcBef>
              <a:spcAft>
                <a:spcPts val="0"/>
              </a:spcAft>
              <a:buClr>
                <a:schemeClr val="dk1"/>
              </a:buClr>
              <a:buSzPts val="2400"/>
              <a:buFont typeface="Arial"/>
              <a:buChar char="•"/>
            </a:pPr>
            <a:endParaRPr lang="es-MX" sz="2400" dirty="0">
              <a:solidFill>
                <a:schemeClr val="dk1"/>
              </a:solidFill>
            </a:endParaRPr>
          </a:p>
          <a:p>
            <a:pPr marL="285750" marR="0" lvl="0" indent="-285750" algn="l" rtl="0">
              <a:lnSpc>
                <a:spcPct val="100000"/>
              </a:lnSpc>
              <a:spcBef>
                <a:spcPts val="0"/>
              </a:spcBef>
              <a:spcAft>
                <a:spcPts val="0"/>
              </a:spcAft>
              <a:buClr>
                <a:schemeClr val="dk1"/>
              </a:buClr>
              <a:buSzPts val="2400"/>
              <a:buFont typeface="Arial"/>
              <a:buChar char="•"/>
            </a:pPr>
            <a:r>
              <a:rPr lang="es-MX" sz="2400" dirty="0">
                <a:solidFill>
                  <a:schemeClr val="dk1"/>
                </a:solidFill>
              </a:rPr>
              <a:t>¿Cuáles son las preguntas que se deben tocar en el </a:t>
            </a:r>
            <a:r>
              <a:rPr lang="es-MX" sz="2400" dirty="0" err="1">
                <a:solidFill>
                  <a:schemeClr val="dk1"/>
                </a:solidFill>
              </a:rPr>
              <a:t>Daily</a:t>
            </a:r>
            <a:r>
              <a:rPr lang="es-MX" sz="2400" dirty="0">
                <a:solidFill>
                  <a:schemeClr val="dk1"/>
                </a:solidFill>
              </a:rPr>
              <a:t> SCRUM?</a:t>
            </a:r>
          </a:p>
          <a:p>
            <a:pPr marL="285750" marR="0" lvl="0" indent="-285750" algn="l" rtl="0">
              <a:lnSpc>
                <a:spcPct val="100000"/>
              </a:lnSpc>
              <a:spcBef>
                <a:spcPts val="0"/>
              </a:spcBef>
              <a:spcAft>
                <a:spcPts val="0"/>
              </a:spcAft>
              <a:buClr>
                <a:schemeClr val="dk1"/>
              </a:buClr>
              <a:buSzPts val="2400"/>
              <a:buFont typeface="Arial"/>
              <a:buChar char="•"/>
            </a:pPr>
            <a:endParaRPr lang="es-MX" sz="2400" dirty="0">
              <a:solidFill>
                <a:schemeClr val="dk1"/>
              </a:solidFill>
            </a:endParaRPr>
          </a:p>
          <a:p>
            <a:pPr marL="285750" marR="0" lvl="0" indent="-285750" algn="l" rtl="0">
              <a:lnSpc>
                <a:spcPct val="100000"/>
              </a:lnSpc>
              <a:spcBef>
                <a:spcPts val="0"/>
              </a:spcBef>
              <a:spcAft>
                <a:spcPts val="0"/>
              </a:spcAft>
              <a:buClr>
                <a:schemeClr val="dk1"/>
              </a:buClr>
              <a:buSzPts val="2400"/>
              <a:buFont typeface="Arial"/>
              <a:buChar char="•"/>
            </a:pPr>
            <a:r>
              <a:rPr lang="es-MX" sz="2400" dirty="0">
                <a:solidFill>
                  <a:schemeClr val="dk1"/>
                </a:solidFill>
              </a:rPr>
              <a:t>¿Cuáles son los SCRUM </a:t>
            </a:r>
            <a:r>
              <a:rPr lang="es-MX" sz="2400" dirty="0" err="1">
                <a:solidFill>
                  <a:schemeClr val="dk1"/>
                </a:solidFill>
              </a:rPr>
              <a:t>Artifcats</a:t>
            </a:r>
            <a:r>
              <a:rPr lang="es-MX" sz="2400" dirty="0">
                <a:solidFill>
                  <a:schemeClr val="dk1"/>
                </a:solidFill>
              </a:rPr>
              <a:t>?</a:t>
            </a:r>
          </a:p>
          <a:p>
            <a:pPr marL="285750" lvl="0" indent="-285750">
              <a:buClr>
                <a:schemeClr val="dk1"/>
              </a:buClr>
              <a:buSzPts val="2400"/>
              <a:buFont typeface="Arial"/>
              <a:buChar char="•"/>
            </a:pPr>
            <a:endParaRPr lang="es-MX" sz="2400" dirty="0">
              <a:solidFill>
                <a:schemeClr val="dk1"/>
              </a:solidFill>
            </a:endParaRPr>
          </a:p>
          <a:p>
            <a:pPr marL="285750" marR="0" lvl="0" indent="-285750" algn="l" rtl="0">
              <a:lnSpc>
                <a:spcPct val="100000"/>
              </a:lnSpc>
              <a:spcBef>
                <a:spcPts val="0"/>
              </a:spcBef>
              <a:spcAft>
                <a:spcPts val="0"/>
              </a:spcAft>
              <a:buClr>
                <a:schemeClr val="dk1"/>
              </a:buClr>
              <a:buSzPts val="2400"/>
              <a:buFont typeface="Arial"/>
              <a:buChar char="•"/>
            </a:pPr>
            <a:endParaRPr lang="es-MX" sz="2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endParaRPr lang="es-MX" sz="1400" b="0" i="0" u="none" strike="noStrike" cap="none" dirty="0">
              <a:solidFill>
                <a:srgbClr val="000000"/>
              </a:solidFill>
              <a:latin typeface="Arial"/>
              <a:ea typeface="Arial"/>
              <a:cs typeface="Arial"/>
              <a:sym typeface="Arial"/>
            </a:endParaRPr>
          </a:p>
          <a:p>
            <a:pPr marL="285750" marR="0" lvl="0" indent="-133350" algn="l" rtl="0">
              <a:lnSpc>
                <a:spcPct val="100000"/>
              </a:lnSpc>
              <a:spcBef>
                <a:spcPts val="0"/>
              </a:spcBef>
              <a:spcAft>
                <a:spcPts val="0"/>
              </a:spcAft>
              <a:buClr>
                <a:schemeClr val="dk1"/>
              </a:buClr>
              <a:buSzPts val="2400"/>
              <a:buFont typeface="Arial"/>
              <a:buNone/>
            </a:pPr>
            <a:endParaRPr lang="es-MX" sz="2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48418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Shape 1561"/>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562" name="Shape 1562"/>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SCRUM</a:t>
            </a:r>
            <a:endParaRPr/>
          </a:p>
        </p:txBody>
      </p:sp>
      <p:pic>
        <p:nvPicPr>
          <p:cNvPr id="1563" name="Shape 1563"/>
          <p:cNvPicPr preferRelativeResize="0"/>
          <p:nvPr/>
        </p:nvPicPr>
        <p:blipFill rotWithShape="1">
          <a:blip r:embed="rId3">
            <a:alphaModFix/>
          </a:blip>
          <a:srcRect/>
          <a:stretch/>
        </p:blipFill>
        <p:spPr>
          <a:xfrm>
            <a:off x="0" y="1197547"/>
            <a:ext cx="9144000" cy="51349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546" name="Shape 546"/>
          <p:cNvSpPr txBox="1">
            <a:spLocks noGrp="1"/>
          </p:cNvSpPr>
          <p:nvPr>
            <p:ph type="title"/>
          </p:nvPr>
        </p:nvSpPr>
        <p:spPr>
          <a:xfrm>
            <a:off x="580602" y="136575"/>
            <a:ext cx="8001000" cy="11621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Modelos para el ciclo de vida de desarrollo de software</a:t>
            </a:r>
            <a:endParaRPr/>
          </a:p>
        </p:txBody>
      </p:sp>
      <p:grpSp>
        <p:nvGrpSpPr>
          <p:cNvPr id="547" name="Shape 547"/>
          <p:cNvGrpSpPr/>
          <p:nvPr/>
        </p:nvGrpSpPr>
        <p:grpSpPr>
          <a:xfrm>
            <a:off x="249834" y="2104765"/>
            <a:ext cx="8660973" cy="4235434"/>
            <a:chOff x="3258" y="475171"/>
            <a:chExt cx="8660973" cy="4235434"/>
          </a:xfrm>
        </p:grpSpPr>
        <p:sp>
          <p:nvSpPr>
            <p:cNvPr id="548" name="Shape 548"/>
            <p:cNvSpPr/>
            <p:nvPr/>
          </p:nvSpPr>
          <p:spPr>
            <a:xfrm>
              <a:off x="3258" y="475171"/>
              <a:ext cx="1959496" cy="551643"/>
            </a:xfrm>
            <a:prstGeom prst="rect">
              <a:avLst/>
            </a:prstGeom>
            <a:solidFill>
              <a:schemeClr val="accent2"/>
            </a:solidFill>
            <a:ln w="25400" cap="flat" cmpd="sng">
              <a:solidFill>
                <a:schemeClr val="accent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9" name="Shape 549"/>
            <p:cNvSpPr txBox="1"/>
            <p:nvPr/>
          </p:nvSpPr>
          <p:spPr>
            <a:xfrm>
              <a:off x="3258" y="475171"/>
              <a:ext cx="1959496" cy="551643"/>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CASCADA</a:t>
              </a:r>
              <a:endParaRPr sz="1600" b="0" i="0" u="none" strike="noStrike" cap="none">
                <a:solidFill>
                  <a:schemeClr val="lt1"/>
                </a:solidFill>
                <a:latin typeface="Arial"/>
                <a:ea typeface="Arial"/>
                <a:cs typeface="Arial"/>
                <a:sym typeface="Arial"/>
              </a:endParaRPr>
            </a:p>
          </p:txBody>
        </p:sp>
        <p:sp>
          <p:nvSpPr>
            <p:cNvPr id="550" name="Shape 550"/>
            <p:cNvSpPr/>
            <p:nvPr/>
          </p:nvSpPr>
          <p:spPr>
            <a:xfrm>
              <a:off x="3258" y="1026815"/>
              <a:ext cx="1959496" cy="3683790"/>
            </a:xfrm>
            <a:prstGeom prst="rect">
              <a:avLst/>
            </a:prstGeom>
            <a:solidFill>
              <a:srgbClr val="C8E1F9">
                <a:alpha val="89803"/>
              </a:srgbClr>
            </a:solidFill>
            <a:ln w="25400" cap="flat" cmpd="sng">
              <a:solidFill>
                <a:srgbClr val="C8E1F9">
                  <a:alpha val="89803"/>
                </a:srgbClr>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1" name="Shape 551"/>
            <p:cNvSpPr txBox="1"/>
            <p:nvPr/>
          </p:nvSpPr>
          <p:spPr>
            <a:xfrm>
              <a:off x="3258" y="1026815"/>
              <a:ext cx="1959496" cy="3683790"/>
            </a:xfrm>
            <a:prstGeom prst="rect">
              <a:avLst/>
            </a:prstGeom>
            <a:noFill/>
            <a:ln>
              <a:noFill/>
            </a:ln>
          </p:spPr>
          <p:txBody>
            <a:bodyPr spcFirstLastPara="1" wrap="square" lIns="85325" tIns="85325" rIns="113775" bIns="128000" anchor="t" anchorCtr="0">
              <a:noAutofit/>
            </a:bodyPr>
            <a:lstStyle/>
            <a:p>
              <a:pPr marL="171450" marR="0" lvl="1" indent="-165100"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Análisis de </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requerimientos</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Especificaciones.</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Diseño.</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Implementación.</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Prueba</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Mantenimiento</a:t>
              </a:r>
              <a:endParaRPr sz="1500"/>
            </a:p>
          </p:txBody>
        </p:sp>
        <p:sp>
          <p:nvSpPr>
            <p:cNvPr id="552" name="Shape 552"/>
            <p:cNvSpPr/>
            <p:nvPr/>
          </p:nvSpPr>
          <p:spPr>
            <a:xfrm>
              <a:off x="2237084" y="475171"/>
              <a:ext cx="1959496" cy="551643"/>
            </a:xfrm>
            <a:prstGeom prst="rect">
              <a:avLst/>
            </a:prstGeom>
            <a:solidFill>
              <a:schemeClr val="accent3"/>
            </a:solidFill>
            <a:ln w="25400" cap="flat" cmpd="sng">
              <a:solidFill>
                <a:schemeClr val="accent3"/>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3" name="Shape 553"/>
            <p:cNvSpPr txBox="1"/>
            <p:nvPr/>
          </p:nvSpPr>
          <p:spPr>
            <a:xfrm>
              <a:off x="2237084" y="475171"/>
              <a:ext cx="1959496" cy="551643"/>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ESPIRAL</a:t>
              </a:r>
              <a:endParaRPr sz="1600" b="0" i="0" u="none" strike="noStrike" cap="none">
                <a:solidFill>
                  <a:schemeClr val="lt1"/>
                </a:solidFill>
                <a:latin typeface="Arial"/>
                <a:ea typeface="Arial"/>
                <a:cs typeface="Arial"/>
                <a:sym typeface="Arial"/>
              </a:endParaRPr>
            </a:p>
          </p:txBody>
        </p:sp>
        <p:sp>
          <p:nvSpPr>
            <p:cNvPr id="554" name="Shape 554"/>
            <p:cNvSpPr/>
            <p:nvPr/>
          </p:nvSpPr>
          <p:spPr>
            <a:xfrm>
              <a:off x="2237084" y="1026815"/>
              <a:ext cx="1959496" cy="3683790"/>
            </a:xfrm>
            <a:prstGeom prst="rect">
              <a:avLst/>
            </a:prstGeom>
            <a:solidFill>
              <a:srgbClr val="E0E0E0">
                <a:alpha val="89803"/>
              </a:srgbClr>
            </a:solidFill>
            <a:ln w="25400" cap="flat" cmpd="sng">
              <a:solidFill>
                <a:srgbClr val="E0E0E0">
                  <a:alpha val="89803"/>
                </a:srgbClr>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5" name="Shape 555"/>
            <p:cNvSpPr txBox="1"/>
            <p:nvPr/>
          </p:nvSpPr>
          <p:spPr>
            <a:xfrm>
              <a:off x="2237084" y="1026815"/>
              <a:ext cx="1959496" cy="3683790"/>
            </a:xfrm>
            <a:prstGeom prst="rect">
              <a:avLst/>
            </a:prstGeom>
            <a:noFill/>
            <a:ln>
              <a:noFill/>
            </a:ln>
          </p:spPr>
          <p:txBody>
            <a:bodyPr spcFirstLastPara="1" wrap="square" lIns="85325" tIns="85325" rIns="113775" bIns="128000" anchor="t" anchorCtr="0">
              <a:noAutofit/>
            </a:bodyPr>
            <a:lstStyle/>
            <a:p>
              <a:pPr marL="171450" marR="0" lvl="1" indent="-165100"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Requerimientos.</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Análisis de riesgo.</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Prototipo 1, 2.</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Req. software</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Validación de Req.</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Análisis de riesgo.</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Prototipo 3.</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Diseño software.</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Validación diseño.</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Integración y prueba.</a:t>
              </a:r>
              <a:endParaRPr sz="1500"/>
            </a:p>
          </p:txBody>
        </p:sp>
        <p:sp>
          <p:nvSpPr>
            <p:cNvPr id="556" name="Shape 556"/>
            <p:cNvSpPr/>
            <p:nvPr/>
          </p:nvSpPr>
          <p:spPr>
            <a:xfrm>
              <a:off x="4470910" y="475171"/>
              <a:ext cx="1959496" cy="551643"/>
            </a:xfrm>
            <a:prstGeom prst="rect">
              <a:avLst/>
            </a:prstGeom>
            <a:solidFill>
              <a:schemeClr val="accent4"/>
            </a:solidFill>
            <a:ln w="25400" cap="flat" cmpd="sng">
              <a:solidFill>
                <a:schemeClr val="accent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7" name="Shape 557"/>
            <p:cNvSpPr txBox="1"/>
            <p:nvPr/>
          </p:nvSpPr>
          <p:spPr>
            <a:xfrm>
              <a:off x="4470910" y="475171"/>
              <a:ext cx="1959496" cy="551643"/>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PROPTOTIPO</a:t>
              </a:r>
              <a:endParaRPr sz="1600" b="0" i="0" u="none" strike="noStrike" cap="none">
                <a:solidFill>
                  <a:schemeClr val="lt1"/>
                </a:solidFill>
                <a:latin typeface="Arial"/>
                <a:ea typeface="Arial"/>
                <a:cs typeface="Arial"/>
                <a:sym typeface="Arial"/>
              </a:endParaRPr>
            </a:p>
          </p:txBody>
        </p:sp>
        <p:sp>
          <p:nvSpPr>
            <p:cNvPr id="558" name="Shape 558"/>
            <p:cNvSpPr/>
            <p:nvPr/>
          </p:nvSpPr>
          <p:spPr>
            <a:xfrm>
              <a:off x="4470910" y="1026815"/>
              <a:ext cx="1959496" cy="3683790"/>
            </a:xfrm>
            <a:prstGeom prst="rect">
              <a:avLst/>
            </a:prstGeom>
            <a:solidFill>
              <a:srgbClr val="CCCCCC">
                <a:alpha val="89803"/>
              </a:srgbClr>
            </a:solidFill>
            <a:ln w="25400" cap="flat" cmpd="sng">
              <a:solidFill>
                <a:srgbClr val="CCCCCC">
                  <a:alpha val="89803"/>
                </a:srgbClr>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Shape 559"/>
            <p:cNvSpPr txBox="1"/>
            <p:nvPr/>
          </p:nvSpPr>
          <p:spPr>
            <a:xfrm>
              <a:off x="4470910" y="1026815"/>
              <a:ext cx="1959496" cy="3683790"/>
            </a:xfrm>
            <a:prstGeom prst="rect">
              <a:avLst/>
            </a:prstGeom>
            <a:noFill/>
            <a:ln>
              <a:noFill/>
            </a:ln>
          </p:spPr>
          <p:txBody>
            <a:bodyPr spcFirstLastPara="1" wrap="square" lIns="85325" tIns="85325" rIns="113775" bIns="128000" anchor="t" anchorCtr="0">
              <a:noAutofit/>
            </a:bodyPr>
            <a:lstStyle/>
            <a:p>
              <a:pPr marL="171450" marR="0" lvl="1" indent="-165100"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Requerim. Básicos</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Desarr. Prot. oper.</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Uso prot.</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Usuario satisfecho?.</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Si. Aceptar.</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No. Revisar y </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mejorar.</a:t>
              </a:r>
              <a:endParaRPr sz="1500"/>
            </a:p>
          </p:txBody>
        </p:sp>
        <p:sp>
          <p:nvSpPr>
            <p:cNvPr id="560" name="Shape 560"/>
            <p:cNvSpPr/>
            <p:nvPr/>
          </p:nvSpPr>
          <p:spPr>
            <a:xfrm>
              <a:off x="6704735" y="475171"/>
              <a:ext cx="1959496" cy="551643"/>
            </a:xfrm>
            <a:prstGeom prst="rect">
              <a:avLst/>
            </a:prstGeom>
            <a:solidFill>
              <a:schemeClr val="accent5"/>
            </a:solidFill>
            <a:ln w="25400" cap="flat" cmpd="sng">
              <a:solidFill>
                <a:schemeClr val="accent5"/>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Shape 561"/>
            <p:cNvSpPr txBox="1"/>
            <p:nvPr/>
          </p:nvSpPr>
          <p:spPr>
            <a:xfrm>
              <a:off x="6704735" y="475171"/>
              <a:ext cx="1959496" cy="551643"/>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0" i="0" u="none" strike="noStrike" cap="none">
                  <a:solidFill>
                    <a:schemeClr val="lt1"/>
                  </a:solidFill>
                  <a:latin typeface="Arial"/>
                  <a:ea typeface="Arial"/>
                  <a:cs typeface="Arial"/>
                  <a:sym typeface="Arial"/>
                </a:rPr>
                <a:t>CENTRADOS EN EL USUARIO</a:t>
              </a:r>
              <a:endParaRPr/>
            </a:p>
          </p:txBody>
        </p:sp>
        <p:sp>
          <p:nvSpPr>
            <p:cNvPr id="562" name="Shape 562"/>
            <p:cNvSpPr/>
            <p:nvPr/>
          </p:nvSpPr>
          <p:spPr>
            <a:xfrm>
              <a:off x="6704735" y="1026815"/>
              <a:ext cx="1959496" cy="3683790"/>
            </a:xfrm>
            <a:prstGeom prst="rect">
              <a:avLst/>
            </a:prstGeom>
            <a:solidFill>
              <a:srgbClr val="CDCFD3">
                <a:alpha val="89803"/>
              </a:srgbClr>
            </a:solidFill>
            <a:ln w="25400" cap="flat" cmpd="sng">
              <a:solidFill>
                <a:srgbClr val="CDCFD3">
                  <a:alpha val="89803"/>
                </a:srgbClr>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3" name="Shape 563"/>
            <p:cNvSpPr txBox="1"/>
            <p:nvPr/>
          </p:nvSpPr>
          <p:spPr>
            <a:xfrm>
              <a:off x="6704735" y="1026815"/>
              <a:ext cx="1959496" cy="3683790"/>
            </a:xfrm>
            <a:prstGeom prst="rect">
              <a:avLst/>
            </a:prstGeom>
            <a:noFill/>
            <a:ln>
              <a:noFill/>
            </a:ln>
          </p:spPr>
          <p:txBody>
            <a:bodyPr spcFirstLastPara="1" wrap="square" lIns="85325" tIns="85325" rIns="113775" bIns="128000" anchor="t" anchorCtr="0">
              <a:noAutofit/>
            </a:bodyPr>
            <a:lstStyle/>
            <a:p>
              <a:pPr marL="171450" marR="0" lvl="1" indent="-165100"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SCRUM</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TDD</a:t>
              </a:r>
              <a:endParaRPr sz="1500"/>
            </a:p>
            <a:p>
              <a:pPr marL="171450" marR="0" lvl="1" indent="-165100" algn="l" rtl="0">
                <a:lnSpc>
                  <a:spcPct val="90000"/>
                </a:lnSpc>
                <a:spcBef>
                  <a:spcPts val="240"/>
                </a:spcBef>
                <a:spcAft>
                  <a:spcPts val="0"/>
                </a:spcAft>
                <a:buClr>
                  <a:srgbClr val="000000"/>
                </a:buClr>
                <a:buSzPts val="1500"/>
                <a:buFont typeface="Arial"/>
                <a:buChar char="•"/>
              </a:pPr>
              <a:r>
                <a:rPr lang="en-US" sz="1500" b="0" i="0" u="none" strike="noStrike" cap="none">
                  <a:solidFill>
                    <a:srgbClr val="000000"/>
                  </a:solidFill>
                  <a:latin typeface="Arial"/>
                  <a:ea typeface="Arial"/>
                  <a:cs typeface="Arial"/>
                  <a:sym typeface="Arial"/>
                </a:rPr>
                <a:t>XP</a:t>
              </a:r>
              <a:endParaRPr sz="1500"/>
            </a:p>
          </p:txBody>
        </p:sp>
      </p:grpSp>
      <p:sp>
        <p:nvSpPr>
          <p:cNvPr id="564" name="Shape 564"/>
          <p:cNvSpPr txBox="1"/>
          <p:nvPr/>
        </p:nvSpPr>
        <p:spPr>
          <a:xfrm>
            <a:off x="384313" y="1391478"/>
            <a:ext cx="851311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Existen varios modelos se han ido desarrollando a lo largo del tiempo con el objetivo de mejorar la producción del software y su calidad:</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Shape 157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571" name="Shape 157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SCRUM</a:t>
            </a:r>
            <a:endParaRPr/>
          </a:p>
        </p:txBody>
      </p:sp>
      <p:grpSp>
        <p:nvGrpSpPr>
          <p:cNvPr id="1572" name="Shape 1572"/>
          <p:cNvGrpSpPr/>
          <p:nvPr/>
        </p:nvGrpSpPr>
        <p:grpSpPr>
          <a:xfrm>
            <a:off x="362980" y="1719536"/>
            <a:ext cx="8622033" cy="3060475"/>
            <a:chOff x="2696" y="233958"/>
            <a:chExt cx="8622033" cy="3060475"/>
          </a:xfrm>
        </p:grpSpPr>
        <p:sp>
          <p:nvSpPr>
            <p:cNvPr id="1573" name="Shape 1573"/>
            <p:cNvSpPr/>
            <p:nvPr/>
          </p:nvSpPr>
          <p:spPr>
            <a:xfrm>
              <a:off x="2696" y="233958"/>
              <a:ext cx="2628668" cy="1033892"/>
            </a:xfrm>
            <a:prstGeom prst="rect">
              <a:avLst/>
            </a:prstGeom>
            <a:solidFill>
              <a:schemeClr val="accent2"/>
            </a:solidFill>
            <a:ln w="25400" cap="flat" cmpd="sng">
              <a:solidFill>
                <a:schemeClr val="accent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4" name="Shape 1574"/>
            <p:cNvSpPr txBox="1"/>
            <p:nvPr/>
          </p:nvSpPr>
          <p:spPr>
            <a:xfrm>
              <a:off x="2696" y="233958"/>
              <a:ext cx="2628668" cy="1033892"/>
            </a:xfrm>
            <a:prstGeom prst="rect">
              <a:avLst/>
            </a:prstGeom>
            <a:noFill/>
            <a:ln>
              <a:noFill/>
            </a:ln>
          </p:spPr>
          <p:txBody>
            <a:bodyPr spcFirstLastPara="1" wrap="square" lIns="213350" tIns="121900" rIns="213350" bIns="121900" anchor="ctr" anchorCtr="0">
              <a:noAutofit/>
            </a:bodyPr>
            <a:lstStyle/>
            <a:p>
              <a:pPr marL="0" marR="0" lvl="0" indent="0" algn="ctr" rtl="0">
                <a:lnSpc>
                  <a:spcPct val="90000"/>
                </a:lnSpc>
                <a:spcBef>
                  <a:spcPts val="0"/>
                </a:spcBef>
                <a:spcAft>
                  <a:spcPts val="0"/>
                </a:spcAft>
                <a:buClr>
                  <a:schemeClr val="lt1"/>
                </a:buClr>
                <a:buSzPts val="3000"/>
                <a:buFont typeface="Arial"/>
                <a:buNone/>
              </a:pPr>
              <a:r>
                <a:rPr lang="en-US" sz="3000" b="0" i="0" u="none" strike="noStrike" cap="none">
                  <a:solidFill>
                    <a:schemeClr val="lt1"/>
                  </a:solidFill>
                  <a:latin typeface="Arial"/>
                  <a:ea typeface="Arial"/>
                  <a:cs typeface="Arial"/>
                  <a:sym typeface="Arial"/>
                </a:rPr>
                <a:t>Roles</a:t>
              </a:r>
              <a:endParaRPr/>
            </a:p>
          </p:txBody>
        </p:sp>
        <p:sp>
          <p:nvSpPr>
            <p:cNvPr id="1575" name="Shape 1575"/>
            <p:cNvSpPr/>
            <p:nvPr/>
          </p:nvSpPr>
          <p:spPr>
            <a:xfrm>
              <a:off x="2696" y="1267851"/>
              <a:ext cx="2628668" cy="2026582"/>
            </a:xfrm>
            <a:prstGeom prst="rect">
              <a:avLst/>
            </a:prstGeom>
            <a:solidFill>
              <a:srgbClr val="C8E1F9">
                <a:alpha val="89803"/>
              </a:srgbClr>
            </a:solidFill>
            <a:ln w="25400" cap="flat" cmpd="sng">
              <a:solidFill>
                <a:srgbClr val="C8E1F9">
                  <a:alpha val="89803"/>
                </a:srgbClr>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6" name="Shape 1576"/>
            <p:cNvSpPr txBox="1"/>
            <p:nvPr/>
          </p:nvSpPr>
          <p:spPr>
            <a:xfrm>
              <a:off x="2696" y="1267851"/>
              <a:ext cx="2628668" cy="2026582"/>
            </a:xfrm>
            <a:prstGeom prst="rect">
              <a:avLst/>
            </a:prstGeom>
            <a:noFill/>
            <a:ln>
              <a:noFill/>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Product Owner</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Development Team Member</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Scrum Master</a:t>
              </a:r>
              <a:endParaRPr/>
            </a:p>
          </p:txBody>
        </p:sp>
        <p:sp>
          <p:nvSpPr>
            <p:cNvPr id="1577" name="Shape 1577"/>
            <p:cNvSpPr/>
            <p:nvPr/>
          </p:nvSpPr>
          <p:spPr>
            <a:xfrm>
              <a:off x="2999378" y="233958"/>
              <a:ext cx="2628668" cy="1033892"/>
            </a:xfrm>
            <a:prstGeom prst="rect">
              <a:avLst/>
            </a:prstGeom>
            <a:solidFill>
              <a:schemeClr val="accent3"/>
            </a:solidFill>
            <a:ln w="25400" cap="flat" cmpd="sng">
              <a:solidFill>
                <a:schemeClr val="accent3"/>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8" name="Shape 1578"/>
            <p:cNvSpPr txBox="1"/>
            <p:nvPr/>
          </p:nvSpPr>
          <p:spPr>
            <a:xfrm>
              <a:off x="2999378" y="233958"/>
              <a:ext cx="2628668" cy="1033892"/>
            </a:xfrm>
            <a:prstGeom prst="rect">
              <a:avLst/>
            </a:prstGeom>
            <a:noFill/>
            <a:ln>
              <a:noFill/>
            </a:ln>
          </p:spPr>
          <p:txBody>
            <a:bodyPr spcFirstLastPara="1" wrap="square" lIns="213350" tIns="121900" rIns="213350" bIns="121900" anchor="ctr" anchorCtr="0">
              <a:noAutofit/>
            </a:bodyPr>
            <a:lstStyle/>
            <a:p>
              <a:pPr marL="0" marR="0" lvl="0" indent="0" algn="ctr" rtl="0">
                <a:lnSpc>
                  <a:spcPct val="90000"/>
                </a:lnSpc>
                <a:spcBef>
                  <a:spcPts val="0"/>
                </a:spcBef>
                <a:spcAft>
                  <a:spcPts val="0"/>
                </a:spcAft>
                <a:buClr>
                  <a:schemeClr val="lt1"/>
                </a:buClr>
                <a:buSzPts val="3000"/>
                <a:buFont typeface="Arial"/>
                <a:buNone/>
              </a:pPr>
              <a:r>
                <a:rPr lang="en-US" sz="3000" b="0" i="0" u="none" strike="noStrike" cap="none">
                  <a:solidFill>
                    <a:schemeClr val="lt1"/>
                  </a:solidFill>
                  <a:latin typeface="Arial"/>
                  <a:ea typeface="Arial"/>
                  <a:cs typeface="Arial"/>
                  <a:sym typeface="Arial"/>
                </a:rPr>
                <a:t>Artefactos</a:t>
              </a:r>
              <a:endParaRPr sz="3000" b="0" i="0" u="none" strike="noStrike" cap="none">
                <a:solidFill>
                  <a:schemeClr val="lt1"/>
                </a:solidFill>
                <a:latin typeface="Arial"/>
                <a:ea typeface="Arial"/>
                <a:cs typeface="Arial"/>
                <a:sym typeface="Arial"/>
              </a:endParaRPr>
            </a:p>
          </p:txBody>
        </p:sp>
        <p:sp>
          <p:nvSpPr>
            <p:cNvPr id="1579" name="Shape 1579"/>
            <p:cNvSpPr/>
            <p:nvPr/>
          </p:nvSpPr>
          <p:spPr>
            <a:xfrm>
              <a:off x="2999378" y="1267851"/>
              <a:ext cx="2628668" cy="2026582"/>
            </a:xfrm>
            <a:prstGeom prst="rect">
              <a:avLst/>
            </a:prstGeom>
            <a:solidFill>
              <a:srgbClr val="E0E0E0">
                <a:alpha val="89803"/>
              </a:srgbClr>
            </a:solidFill>
            <a:ln w="25400" cap="flat" cmpd="sng">
              <a:solidFill>
                <a:srgbClr val="E0E0E0">
                  <a:alpha val="89803"/>
                </a:srgbClr>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0" name="Shape 1580"/>
            <p:cNvSpPr txBox="1"/>
            <p:nvPr/>
          </p:nvSpPr>
          <p:spPr>
            <a:xfrm>
              <a:off x="2999378" y="1267851"/>
              <a:ext cx="2628668" cy="2026582"/>
            </a:xfrm>
            <a:prstGeom prst="rect">
              <a:avLst/>
            </a:prstGeom>
            <a:noFill/>
            <a:ln>
              <a:noFill/>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Product Backlog</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Sprint Backlog</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Product Increment</a:t>
              </a:r>
              <a:endParaRPr/>
            </a:p>
          </p:txBody>
        </p:sp>
        <p:sp>
          <p:nvSpPr>
            <p:cNvPr id="1581" name="Shape 1581"/>
            <p:cNvSpPr/>
            <p:nvPr/>
          </p:nvSpPr>
          <p:spPr>
            <a:xfrm>
              <a:off x="5996061" y="233958"/>
              <a:ext cx="2628668" cy="1033892"/>
            </a:xfrm>
            <a:prstGeom prst="rect">
              <a:avLst/>
            </a:prstGeom>
            <a:solidFill>
              <a:schemeClr val="accent4"/>
            </a:solidFill>
            <a:ln w="25400" cap="flat" cmpd="sng">
              <a:solidFill>
                <a:schemeClr val="accent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2" name="Shape 1582"/>
            <p:cNvSpPr txBox="1"/>
            <p:nvPr/>
          </p:nvSpPr>
          <p:spPr>
            <a:xfrm>
              <a:off x="5996061" y="233958"/>
              <a:ext cx="2628668" cy="1033892"/>
            </a:xfrm>
            <a:prstGeom prst="rect">
              <a:avLst/>
            </a:prstGeom>
            <a:noFill/>
            <a:ln>
              <a:noFill/>
            </a:ln>
          </p:spPr>
          <p:txBody>
            <a:bodyPr spcFirstLastPara="1" wrap="square" lIns="213350" tIns="121900" rIns="213350" bIns="121900" anchor="ctr" anchorCtr="0">
              <a:noAutofit/>
            </a:bodyPr>
            <a:lstStyle/>
            <a:p>
              <a:pPr marL="0" marR="0" lvl="0" indent="0" algn="ctr" rtl="0">
                <a:lnSpc>
                  <a:spcPct val="90000"/>
                </a:lnSpc>
                <a:spcBef>
                  <a:spcPts val="0"/>
                </a:spcBef>
                <a:spcAft>
                  <a:spcPts val="0"/>
                </a:spcAft>
                <a:buClr>
                  <a:schemeClr val="lt1"/>
                </a:buClr>
                <a:buSzPts val="3000"/>
                <a:buFont typeface="Arial"/>
                <a:buNone/>
              </a:pPr>
              <a:r>
                <a:rPr lang="en-US" sz="3000" b="0" i="0" u="none" strike="noStrike" cap="none">
                  <a:solidFill>
                    <a:schemeClr val="lt1"/>
                  </a:solidFill>
                  <a:latin typeface="Arial"/>
                  <a:ea typeface="Arial"/>
                  <a:cs typeface="Arial"/>
                  <a:sym typeface="Arial"/>
                </a:rPr>
                <a:t>Actividades / Reuniones</a:t>
              </a:r>
              <a:endParaRPr sz="3000" b="0" i="0" u="none" strike="noStrike" cap="none">
                <a:solidFill>
                  <a:schemeClr val="lt1"/>
                </a:solidFill>
                <a:latin typeface="Arial"/>
                <a:ea typeface="Arial"/>
                <a:cs typeface="Arial"/>
                <a:sym typeface="Arial"/>
              </a:endParaRPr>
            </a:p>
          </p:txBody>
        </p:sp>
        <p:sp>
          <p:nvSpPr>
            <p:cNvPr id="1583" name="Shape 1583"/>
            <p:cNvSpPr/>
            <p:nvPr/>
          </p:nvSpPr>
          <p:spPr>
            <a:xfrm>
              <a:off x="5996061" y="1267851"/>
              <a:ext cx="2628668" cy="2026582"/>
            </a:xfrm>
            <a:prstGeom prst="rect">
              <a:avLst/>
            </a:prstGeom>
            <a:solidFill>
              <a:srgbClr val="CCCCCC">
                <a:alpha val="89803"/>
              </a:srgbClr>
            </a:solidFill>
            <a:ln w="25400" cap="flat" cmpd="sng">
              <a:solidFill>
                <a:srgbClr val="CCCCCC">
                  <a:alpha val="89803"/>
                </a:srgbClr>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4" name="Shape 1584"/>
            <p:cNvSpPr txBox="1"/>
            <p:nvPr/>
          </p:nvSpPr>
          <p:spPr>
            <a:xfrm>
              <a:off x="5996061" y="1267851"/>
              <a:ext cx="2628668" cy="2026582"/>
            </a:xfrm>
            <a:prstGeom prst="rect">
              <a:avLst/>
            </a:prstGeom>
            <a:noFill/>
            <a:ln>
              <a:noFill/>
            </a:ln>
          </p:spPr>
          <p:txBody>
            <a:bodyPr spcFirstLastPara="1" wrap="square" lIns="106675" tIns="106675" rIns="142225" bIns="160000" anchor="t" anchorCtr="0">
              <a:noAutofit/>
            </a:bodyPr>
            <a:lstStyle/>
            <a:p>
              <a:pPr marL="0" marR="0" lvl="1"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Product Backlog Refinement</a:t>
              </a:r>
              <a:endParaRPr/>
            </a:p>
            <a:p>
              <a:pPr marL="0" marR="0" lvl="1"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Sprint Planning</a:t>
              </a:r>
              <a:endParaRPr/>
            </a:p>
            <a:p>
              <a:pPr marL="0" marR="0" lvl="1"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Daily Scrum</a:t>
              </a:r>
              <a:endParaRPr/>
            </a:p>
            <a:p>
              <a:pPr marL="0" marR="0" lvl="1"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Sprint Review</a:t>
              </a:r>
              <a:endParaRPr/>
            </a:p>
            <a:p>
              <a:pPr marL="0" marR="0" lvl="1"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Sprint Retrospective</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Shape 159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591" name="Shape 159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Historias de usuario – User Stories</a:t>
            </a:r>
            <a:endParaRPr sz="2400" b="1" i="0" u="none" strike="noStrike" cap="none">
              <a:solidFill>
                <a:schemeClr val="dk1"/>
              </a:solidFill>
              <a:latin typeface="Arial"/>
              <a:ea typeface="Arial"/>
              <a:cs typeface="Arial"/>
              <a:sym typeface="Arial"/>
            </a:endParaRPr>
          </a:p>
        </p:txBody>
      </p:sp>
      <p:sp>
        <p:nvSpPr>
          <p:cNvPr id="1592" name="Shape 1592"/>
          <p:cNvSpPr txBox="1"/>
          <p:nvPr/>
        </p:nvSpPr>
        <p:spPr>
          <a:xfrm>
            <a:off x="384313" y="1391478"/>
            <a:ext cx="8513111" cy="37856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Descripción breve de la funcionalidad que aporta valor al cliente.</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Es un recordatorio. Lo verdaderamente importante es la conversación cara a cara.</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Idealmente son independientes, aunque no siempre es posible.</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Las historias las escribe el cliente.</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El cliente prioriza las historias en función del valor aportado a la organización.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Shape 159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599" name="Shape 1599"/>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Agile User Stories</a:t>
            </a:r>
            <a:endParaRPr sz="2400" b="1" i="0" u="none" strike="noStrike" cap="none">
              <a:solidFill>
                <a:schemeClr val="dk1"/>
              </a:solidFill>
              <a:latin typeface="Arial"/>
              <a:ea typeface="Arial"/>
              <a:cs typeface="Arial"/>
              <a:sym typeface="Arial"/>
            </a:endParaRPr>
          </a:p>
        </p:txBody>
      </p:sp>
      <p:pic>
        <p:nvPicPr>
          <p:cNvPr id="1600" name="Shape 1600"/>
          <p:cNvPicPr preferRelativeResize="0"/>
          <p:nvPr/>
        </p:nvPicPr>
        <p:blipFill rotWithShape="1">
          <a:blip r:embed="rId3">
            <a:alphaModFix/>
          </a:blip>
          <a:srcRect/>
          <a:stretch/>
        </p:blipFill>
        <p:spPr>
          <a:xfrm>
            <a:off x="1116236" y="1637179"/>
            <a:ext cx="6911529" cy="3880847"/>
          </a:xfrm>
          <a:prstGeom prst="rect">
            <a:avLst/>
          </a:prstGeom>
          <a:noFill/>
          <a:ln>
            <a:noFill/>
          </a:ln>
          <a:effectLst>
            <a:outerShdw blurRad="292100" dist="139700" dir="2700000" algn="tl" rotWithShape="0">
              <a:srgbClr val="333333">
                <a:alpha val="64705"/>
              </a:srgbClr>
            </a:outerShdw>
          </a:effectLst>
        </p:spPr>
      </p:pic>
      <p:sp>
        <p:nvSpPr>
          <p:cNvPr id="1601" name="Shape 1601"/>
          <p:cNvSpPr/>
          <p:nvPr/>
        </p:nvSpPr>
        <p:spPr>
          <a:xfrm>
            <a:off x="1814258" y="5767929"/>
            <a:ext cx="553212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4"/>
              </a:rPr>
              <a:t>https://www.youtube.com/watch?v=apOvF9NVguA</a:t>
            </a:r>
            <a:endParaRPr sz="1400" b="0" i="0" u="none" strike="noStrike" cap="none">
              <a:solidFill>
                <a:srgbClr val="000000"/>
              </a:solidFill>
              <a:latin typeface="Arial"/>
              <a:ea typeface="Arial"/>
              <a:cs typeface="Arial"/>
              <a:sym typeface="Arial"/>
            </a:endParaRPr>
          </a:p>
        </p:txBody>
      </p:sp>
      <p:grpSp>
        <p:nvGrpSpPr>
          <p:cNvPr id="1602" name="Shape 1602"/>
          <p:cNvGrpSpPr/>
          <p:nvPr/>
        </p:nvGrpSpPr>
        <p:grpSpPr>
          <a:xfrm>
            <a:off x="3779912" y="2781722"/>
            <a:ext cx="1512168" cy="1512168"/>
            <a:chOff x="3707904" y="2560544"/>
            <a:chExt cx="1512168" cy="1512168"/>
          </a:xfrm>
        </p:grpSpPr>
        <p:sp>
          <p:nvSpPr>
            <p:cNvPr id="1603" name="Shape 1603"/>
            <p:cNvSpPr/>
            <p:nvPr/>
          </p:nvSpPr>
          <p:spPr>
            <a:xfrm>
              <a:off x="3707904" y="2560544"/>
              <a:ext cx="1512168" cy="1512168"/>
            </a:xfrm>
            <a:prstGeom prst="ellipse">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4" name="Shape 1604"/>
            <p:cNvSpPr/>
            <p:nvPr/>
          </p:nvSpPr>
          <p:spPr>
            <a:xfrm rot="5400000">
              <a:off x="4237845" y="2942784"/>
              <a:ext cx="785542" cy="677191"/>
            </a:xfrm>
            <a:prstGeom prst="triangle">
              <a:avLst>
                <a:gd name="adj" fmla="val 5000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Shape 161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11" name="Shape 161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Verbalización de historias</a:t>
            </a:r>
            <a:endParaRPr/>
          </a:p>
        </p:txBody>
      </p:sp>
      <p:sp>
        <p:nvSpPr>
          <p:cNvPr id="1612" name="Shape 1612"/>
          <p:cNvSpPr txBox="1"/>
          <p:nvPr/>
        </p:nvSpPr>
        <p:spPr>
          <a:xfrm>
            <a:off x="384313" y="1391478"/>
            <a:ext cx="8513111"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Como &lt;usuario tipo&gt; quiero &lt;una función&gt; y que me aportará &lt;valor&gt;.</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 colocan en un postit y se le puede complementar con más datos “ala vista”.</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613" name="Shape 1613"/>
          <p:cNvSpPr txBox="1"/>
          <p:nvPr/>
        </p:nvSpPr>
        <p:spPr>
          <a:xfrm>
            <a:off x="8460432" y="6670154"/>
            <a:ext cx="683568" cy="1428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73</a:t>
            </a:fld>
            <a:endParaRPr sz="1400" b="0" i="0" u="none" strike="noStrike" cap="none">
              <a:solidFill>
                <a:srgbClr val="000000"/>
              </a:solidFill>
              <a:latin typeface="Arial"/>
              <a:ea typeface="Arial"/>
              <a:cs typeface="Arial"/>
              <a:sym typeface="Arial"/>
            </a:endParaRPr>
          </a:p>
        </p:txBody>
      </p:sp>
      <p:grpSp>
        <p:nvGrpSpPr>
          <p:cNvPr id="1614" name="Shape 1614"/>
          <p:cNvGrpSpPr/>
          <p:nvPr/>
        </p:nvGrpSpPr>
        <p:grpSpPr>
          <a:xfrm>
            <a:off x="467544" y="2421682"/>
            <a:ext cx="8138756" cy="4142772"/>
            <a:chOff x="609708" y="1659062"/>
            <a:chExt cx="8138756" cy="4142772"/>
          </a:xfrm>
        </p:grpSpPr>
        <p:grpSp>
          <p:nvGrpSpPr>
            <p:cNvPr id="1615" name="Shape 1615"/>
            <p:cNvGrpSpPr/>
            <p:nvPr/>
          </p:nvGrpSpPr>
          <p:grpSpPr>
            <a:xfrm rot="-583200">
              <a:off x="2406859" y="2002249"/>
              <a:ext cx="3452126" cy="2819943"/>
              <a:chOff x="0" y="3284984"/>
              <a:chExt cx="720080" cy="648072"/>
            </a:xfrm>
          </p:grpSpPr>
          <p:pic>
            <p:nvPicPr>
              <p:cNvPr id="1616" name="Shape 1616" descr="http://www.backgroundsy.com/file/large/yellow-post-it-note.jpg"/>
              <p:cNvPicPr preferRelativeResize="0"/>
              <p:nvPr/>
            </p:nvPicPr>
            <p:blipFill rotWithShape="1">
              <a:blip r:embed="rId3">
                <a:alphaModFix/>
              </a:blip>
              <a:srcRect l="18182" t="9091" r="13635" b="9091"/>
              <a:stretch/>
            </p:blipFill>
            <p:spPr>
              <a:xfrm>
                <a:off x="0" y="3284984"/>
                <a:ext cx="720080" cy="648072"/>
              </a:xfrm>
              <a:prstGeom prst="rect">
                <a:avLst/>
              </a:prstGeom>
              <a:noFill/>
              <a:ln>
                <a:noFill/>
              </a:ln>
            </p:spPr>
          </p:pic>
          <p:sp>
            <p:nvSpPr>
              <p:cNvPr id="1617" name="Shape 1617"/>
              <p:cNvSpPr txBox="1"/>
              <p:nvPr/>
            </p:nvSpPr>
            <p:spPr>
              <a:xfrm rot="152401">
                <a:off x="99636" y="3402228"/>
                <a:ext cx="469549" cy="42439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As a user, I want to narrow down people search results by location so I can find the right person more quickly</a:t>
                </a:r>
                <a:endParaRPr sz="2000" b="0" i="0" u="none" strike="noStrike" cap="none">
                  <a:solidFill>
                    <a:srgbClr val="000000"/>
                  </a:solidFill>
                  <a:latin typeface="Arial"/>
                  <a:ea typeface="Arial"/>
                  <a:cs typeface="Arial"/>
                  <a:sym typeface="Arial"/>
                </a:endParaRPr>
              </a:p>
            </p:txBody>
          </p:sp>
        </p:grpSp>
        <p:sp>
          <p:nvSpPr>
            <p:cNvPr id="1618" name="Shape 1618"/>
            <p:cNvSpPr txBox="1"/>
            <p:nvPr/>
          </p:nvSpPr>
          <p:spPr>
            <a:xfrm>
              <a:off x="6232139" y="1659062"/>
              <a:ext cx="223224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wireframes</a:t>
              </a:r>
              <a:endParaRPr sz="1400" b="0" i="0" u="none" strike="noStrike" cap="none">
                <a:solidFill>
                  <a:srgbClr val="000000"/>
                </a:solidFill>
                <a:latin typeface="Arial"/>
                <a:ea typeface="Arial"/>
                <a:cs typeface="Arial"/>
                <a:sym typeface="Arial"/>
              </a:endParaRPr>
            </a:p>
          </p:txBody>
        </p:sp>
        <p:sp>
          <p:nvSpPr>
            <p:cNvPr id="1619" name="Shape 1619"/>
            <p:cNvSpPr txBox="1"/>
            <p:nvPr/>
          </p:nvSpPr>
          <p:spPr>
            <a:xfrm>
              <a:off x="6516216" y="2739182"/>
              <a:ext cx="223224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conversations</a:t>
              </a:r>
              <a:endParaRPr sz="1400" b="0" i="0" u="none" strike="noStrike" cap="none">
                <a:solidFill>
                  <a:srgbClr val="000000"/>
                </a:solidFill>
                <a:latin typeface="Arial"/>
                <a:ea typeface="Arial"/>
                <a:cs typeface="Arial"/>
                <a:sym typeface="Arial"/>
              </a:endParaRPr>
            </a:p>
          </p:txBody>
        </p:sp>
        <p:sp>
          <p:nvSpPr>
            <p:cNvPr id="1620" name="Shape 1620"/>
            <p:cNvSpPr txBox="1"/>
            <p:nvPr/>
          </p:nvSpPr>
          <p:spPr>
            <a:xfrm>
              <a:off x="6536739" y="4337662"/>
              <a:ext cx="142359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data model</a:t>
              </a:r>
              <a:endParaRPr sz="1400" b="0" i="0" u="none" strike="noStrike" cap="none">
                <a:solidFill>
                  <a:srgbClr val="000000"/>
                </a:solidFill>
                <a:latin typeface="Arial"/>
                <a:ea typeface="Arial"/>
                <a:cs typeface="Arial"/>
                <a:sym typeface="Arial"/>
              </a:endParaRPr>
            </a:p>
          </p:txBody>
        </p:sp>
        <p:sp>
          <p:nvSpPr>
            <p:cNvPr id="1621" name="Shape 1621"/>
            <p:cNvSpPr txBox="1"/>
            <p:nvPr/>
          </p:nvSpPr>
          <p:spPr>
            <a:xfrm>
              <a:off x="4648665" y="5337023"/>
              <a:ext cx="165548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attachments</a:t>
              </a:r>
              <a:endParaRPr sz="1400" b="0" i="0" u="none" strike="noStrike" cap="none">
                <a:solidFill>
                  <a:srgbClr val="000000"/>
                </a:solidFill>
                <a:latin typeface="Arial"/>
                <a:ea typeface="Arial"/>
                <a:cs typeface="Arial"/>
                <a:sym typeface="Arial"/>
              </a:endParaRPr>
            </a:p>
          </p:txBody>
        </p:sp>
        <p:sp>
          <p:nvSpPr>
            <p:cNvPr id="1622" name="Shape 1622"/>
            <p:cNvSpPr txBox="1"/>
            <p:nvPr/>
          </p:nvSpPr>
          <p:spPr>
            <a:xfrm>
              <a:off x="1623628" y="5309391"/>
              <a:ext cx="100811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links</a:t>
              </a:r>
              <a:endParaRPr/>
            </a:p>
          </p:txBody>
        </p:sp>
        <p:sp>
          <p:nvSpPr>
            <p:cNvPr id="1623" name="Shape 1623"/>
            <p:cNvSpPr txBox="1"/>
            <p:nvPr/>
          </p:nvSpPr>
          <p:spPr>
            <a:xfrm>
              <a:off x="878031" y="4251350"/>
              <a:ext cx="100811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pictures</a:t>
              </a:r>
              <a:endParaRPr sz="1400" b="0" i="0" u="none" strike="noStrike" cap="none">
                <a:solidFill>
                  <a:srgbClr val="000000"/>
                </a:solidFill>
                <a:latin typeface="Arial"/>
                <a:ea typeface="Arial"/>
                <a:cs typeface="Arial"/>
                <a:sym typeface="Arial"/>
              </a:endParaRPr>
            </a:p>
          </p:txBody>
        </p:sp>
        <p:sp>
          <p:nvSpPr>
            <p:cNvPr id="1624" name="Shape 1624"/>
            <p:cNvSpPr txBox="1"/>
            <p:nvPr/>
          </p:nvSpPr>
          <p:spPr>
            <a:xfrm>
              <a:off x="609708" y="2667174"/>
              <a:ext cx="100811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tests</a:t>
              </a:r>
              <a:endParaRPr sz="1400" b="0" i="0" u="none" strike="noStrike" cap="none">
                <a:solidFill>
                  <a:srgbClr val="000000"/>
                </a:solidFill>
                <a:latin typeface="Arial"/>
                <a:ea typeface="Arial"/>
                <a:cs typeface="Arial"/>
                <a:sym typeface="Arial"/>
              </a:endParaRPr>
            </a:p>
          </p:txBody>
        </p:sp>
        <p:cxnSp>
          <p:nvCxnSpPr>
            <p:cNvPr id="1625" name="Shape 1625"/>
            <p:cNvCxnSpPr/>
            <p:nvPr/>
          </p:nvCxnSpPr>
          <p:spPr>
            <a:xfrm rot="10800000" flipH="1">
              <a:off x="5512059" y="2028394"/>
              <a:ext cx="648072" cy="206732"/>
            </a:xfrm>
            <a:prstGeom prst="straightConnector1">
              <a:avLst/>
            </a:prstGeom>
            <a:noFill/>
            <a:ln w="9525" cap="flat" cmpd="sng">
              <a:solidFill>
                <a:srgbClr val="93CE0C"/>
              </a:solidFill>
              <a:prstDash val="solid"/>
              <a:round/>
              <a:headEnd type="none" w="med" len="med"/>
              <a:tailEnd type="none" w="med" len="med"/>
            </a:ln>
          </p:spPr>
        </p:cxnSp>
        <p:cxnSp>
          <p:nvCxnSpPr>
            <p:cNvPr id="1626" name="Shape 1626"/>
            <p:cNvCxnSpPr/>
            <p:nvPr/>
          </p:nvCxnSpPr>
          <p:spPr>
            <a:xfrm>
              <a:off x="5584067" y="2923848"/>
              <a:ext cx="795634" cy="0"/>
            </a:xfrm>
            <a:prstGeom prst="straightConnector1">
              <a:avLst/>
            </a:prstGeom>
            <a:noFill/>
            <a:ln w="9525" cap="flat" cmpd="sng">
              <a:solidFill>
                <a:srgbClr val="93CE0C"/>
              </a:solidFill>
              <a:prstDash val="solid"/>
              <a:round/>
              <a:headEnd type="none" w="med" len="med"/>
              <a:tailEnd type="none" w="med" len="med"/>
            </a:ln>
          </p:spPr>
        </p:cxnSp>
        <p:cxnSp>
          <p:nvCxnSpPr>
            <p:cNvPr id="1627" name="Shape 1627"/>
            <p:cNvCxnSpPr/>
            <p:nvPr/>
          </p:nvCxnSpPr>
          <p:spPr>
            <a:xfrm>
              <a:off x="5720583" y="4107334"/>
              <a:ext cx="659119" cy="230328"/>
            </a:xfrm>
            <a:prstGeom prst="straightConnector1">
              <a:avLst/>
            </a:prstGeom>
            <a:noFill/>
            <a:ln w="9525" cap="flat" cmpd="sng">
              <a:solidFill>
                <a:srgbClr val="93CE0C"/>
              </a:solidFill>
              <a:prstDash val="solid"/>
              <a:round/>
              <a:headEnd type="none" w="med" len="med"/>
              <a:tailEnd type="none" w="med" len="med"/>
            </a:ln>
          </p:spPr>
        </p:cxnSp>
        <p:cxnSp>
          <p:nvCxnSpPr>
            <p:cNvPr id="1628" name="Shape 1628"/>
            <p:cNvCxnSpPr/>
            <p:nvPr/>
          </p:nvCxnSpPr>
          <p:spPr>
            <a:xfrm>
              <a:off x="5125680" y="4841719"/>
              <a:ext cx="118494" cy="467672"/>
            </a:xfrm>
            <a:prstGeom prst="straightConnector1">
              <a:avLst/>
            </a:prstGeom>
            <a:noFill/>
            <a:ln w="9525" cap="flat" cmpd="sng">
              <a:solidFill>
                <a:srgbClr val="93CE0C"/>
              </a:solidFill>
              <a:prstDash val="solid"/>
              <a:round/>
              <a:headEnd type="none" w="med" len="med"/>
              <a:tailEnd type="none" w="med" len="med"/>
            </a:ln>
          </p:spPr>
        </p:cxnSp>
        <p:cxnSp>
          <p:nvCxnSpPr>
            <p:cNvPr id="1629" name="Shape 1629"/>
            <p:cNvCxnSpPr>
              <a:endCxn id="1622" idx="0"/>
            </p:cNvCxnSpPr>
            <p:nvPr/>
          </p:nvCxnSpPr>
          <p:spPr>
            <a:xfrm flipH="1">
              <a:off x="2127684" y="4899291"/>
              <a:ext cx="524700" cy="410100"/>
            </a:xfrm>
            <a:prstGeom prst="straightConnector1">
              <a:avLst/>
            </a:prstGeom>
            <a:noFill/>
            <a:ln w="9525" cap="flat" cmpd="sng">
              <a:solidFill>
                <a:srgbClr val="93CE0C"/>
              </a:solidFill>
              <a:prstDash val="solid"/>
              <a:round/>
              <a:headEnd type="none" w="med" len="med"/>
              <a:tailEnd type="none" w="med" len="med"/>
            </a:ln>
          </p:spPr>
        </p:cxnSp>
        <p:cxnSp>
          <p:nvCxnSpPr>
            <p:cNvPr id="1630" name="Shape 1630"/>
            <p:cNvCxnSpPr/>
            <p:nvPr/>
          </p:nvCxnSpPr>
          <p:spPr>
            <a:xfrm flipH="1">
              <a:off x="1337722" y="2759080"/>
              <a:ext cx="913731" cy="75805"/>
            </a:xfrm>
            <a:prstGeom prst="straightConnector1">
              <a:avLst/>
            </a:prstGeom>
            <a:noFill/>
            <a:ln w="9525" cap="flat" cmpd="sng">
              <a:solidFill>
                <a:srgbClr val="93CE0C"/>
              </a:solidFill>
              <a:prstDash val="solid"/>
              <a:round/>
              <a:headEnd type="none" w="med" len="med"/>
              <a:tailEnd type="none" w="med" len="med"/>
            </a:ln>
          </p:spPr>
        </p:cxnSp>
        <p:cxnSp>
          <p:nvCxnSpPr>
            <p:cNvPr id="1631" name="Shape 1631"/>
            <p:cNvCxnSpPr/>
            <p:nvPr/>
          </p:nvCxnSpPr>
          <p:spPr>
            <a:xfrm flipH="1">
              <a:off x="1800241" y="3940952"/>
              <a:ext cx="689105" cy="413478"/>
            </a:xfrm>
            <a:prstGeom prst="straightConnector1">
              <a:avLst/>
            </a:prstGeom>
            <a:noFill/>
            <a:ln w="9525" cap="flat" cmpd="sng">
              <a:solidFill>
                <a:srgbClr val="93CE0C"/>
              </a:solidFill>
              <a:prstDash val="solid"/>
              <a:round/>
              <a:headEnd type="none" w="med" len="med"/>
              <a:tailEnd type="none" w="med" len="med"/>
            </a:ln>
          </p:spPr>
        </p:cxnSp>
        <p:sp>
          <p:nvSpPr>
            <p:cNvPr id="1632" name="Shape 1632"/>
            <p:cNvSpPr txBox="1"/>
            <p:nvPr/>
          </p:nvSpPr>
          <p:spPr>
            <a:xfrm>
              <a:off x="2847764" y="5494057"/>
              <a:ext cx="142359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code</a:t>
              </a:r>
              <a:endParaRPr sz="1400" b="0" i="0" u="none" strike="noStrike" cap="none">
                <a:solidFill>
                  <a:srgbClr val="000000"/>
                </a:solidFill>
                <a:latin typeface="Arial"/>
                <a:ea typeface="Arial"/>
                <a:cs typeface="Arial"/>
                <a:sym typeface="Arial"/>
              </a:endParaRPr>
            </a:p>
          </p:txBody>
        </p:sp>
        <p:cxnSp>
          <p:nvCxnSpPr>
            <p:cNvPr id="1633" name="Shape 1633"/>
            <p:cNvCxnSpPr/>
            <p:nvPr/>
          </p:nvCxnSpPr>
          <p:spPr>
            <a:xfrm flipH="1">
              <a:off x="3326364" y="5042211"/>
              <a:ext cx="159881" cy="451846"/>
            </a:xfrm>
            <a:prstGeom prst="straightConnector1">
              <a:avLst/>
            </a:prstGeom>
            <a:noFill/>
            <a:ln w="9525" cap="flat" cmpd="sng">
              <a:solidFill>
                <a:srgbClr val="93CE0C"/>
              </a:solidFill>
              <a:prstDash val="solid"/>
              <a:round/>
              <a:headEnd type="none" w="med" len="med"/>
              <a:tailEnd type="none" w="med" len="med"/>
            </a:ln>
          </p:spPr>
        </p:cxn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Shape 1639"/>
          <p:cNvSpPr txBox="1">
            <a:spLocks noGrp="1"/>
          </p:cNvSpPr>
          <p:nvPr>
            <p:ph type="title"/>
          </p:nvPr>
        </p:nvSpPr>
        <p:spPr>
          <a:xfrm>
            <a:off x="2263471" y="2690340"/>
            <a:ext cx="6478193" cy="1461036"/>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Práctica: Gestión de un Proyecto de desarrollo con SCRUM</a:t>
            </a:r>
            <a:br>
              <a:rPr lang="en-US" sz="3000" b="1" i="0" u="none" strike="noStrike" cap="none">
                <a:solidFill>
                  <a:schemeClr val="lt1"/>
                </a:solidFill>
                <a:latin typeface="Arial"/>
                <a:ea typeface="Arial"/>
                <a:cs typeface="Arial"/>
                <a:sym typeface="Arial"/>
              </a:rPr>
            </a:br>
            <a:r>
              <a:rPr lang="en-US" sz="3000" b="1" i="0" u="none" strike="noStrike" cap="none">
                <a:solidFill>
                  <a:schemeClr val="lt1"/>
                </a:solidFill>
                <a:latin typeface="Arial"/>
                <a:ea typeface="Arial"/>
                <a:cs typeface="Arial"/>
                <a:sym typeface="Arial"/>
              </a:rPr>
              <a:t>(95 minutos)</a:t>
            </a:r>
            <a:endParaRPr sz="3000" b="1" i="0" u="none" strike="noStrike" cap="none">
              <a:solidFill>
                <a:schemeClr val="lt1"/>
              </a:solidFill>
              <a:latin typeface="Arial"/>
              <a:ea typeface="Arial"/>
              <a:cs typeface="Arial"/>
              <a:sym typeface="Arial"/>
            </a:endParaRPr>
          </a:p>
        </p:txBody>
      </p:sp>
      <p:sp>
        <p:nvSpPr>
          <p:cNvPr id="1640" name="Shape 1640"/>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800"/>
              <a:buFont typeface="Arial"/>
              <a:buNone/>
            </a:pPr>
            <a:r>
              <a:rPr lang="en-US" sz="8800" b="1" i="0" u="none" strike="noStrike" cap="none">
                <a:solidFill>
                  <a:schemeClr val="dk1"/>
                </a:solidFill>
                <a:latin typeface="Arial"/>
                <a:ea typeface="Arial"/>
                <a:cs typeface="Arial"/>
                <a:sym typeface="Arial"/>
              </a:rPr>
              <a:t>7</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Shape 1647"/>
          <p:cNvSpPr txBox="1">
            <a:spLocks noGrp="1"/>
          </p:cNvSpPr>
          <p:nvPr>
            <p:ph type="title"/>
          </p:nvPr>
        </p:nvSpPr>
        <p:spPr>
          <a:xfrm>
            <a:off x="479199" y="219455"/>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Actividad/Práctica☞</a:t>
            </a:r>
            <a:endParaRPr/>
          </a:p>
        </p:txBody>
      </p:sp>
      <p:sp>
        <p:nvSpPr>
          <p:cNvPr id="1648" name="Shape 1648"/>
          <p:cNvSpPr txBox="1"/>
          <p:nvPr/>
        </p:nvSpPr>
        <p:spPr>
          <a:xfrm>
            <a:off x="239486" y="1176051"/>
            <a:ext cx="8643257" cy="3785652"/>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rPr>
              <a:t>Meta:</a:t>
            </a:r>
            <a:r>
              <a:rPr lang="en-US" sz="2400" b="0" i="0" u="none" strike="noStrike" cap="none">
                <a:solidFill>
                  <a:srgbClr val="000000"/>
                </a:solidFill>
                <a:latin typeface="Arial"/>
                <a:ea typeface="Arial"/>
                <a:cs typeface="Arial"/>
                <a:sym typeface="Arial"/>
              </a:rPr>
              <a:t> Generar 5 historias de usuario.</a:t>
            </a:r>
            <a:endParaRPr/>
          </a:p>
          <a:p>
            <a:pPr marL="285750" marR="0" lvl="0" indent="-285750" algn="l"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rPr>
              <a:t>Tiempo: </a:t>
            </a:r>
            <a:r>
              <a:rPr lang="en-US" sz="2400" b="0" i="0" u="none" strike="noStrike" cap="none">
                <a:solidFill>
                  <a:srgbClr val="000000"/>
                </a:solidFill>
                <a:latin typeface="Arial"/>
                <a:ea typeface="Arial"/>
                <a:cs typeface="Arial"/>
                <a:sym typeface="Arial"/>
              </a:rPr>
              <a:t>60 </a:t>
            </a:r>
            <a:r>
              <a:rPr lang="en-US" sz="2400"/>
              <a:t>m</a:t>
            </a:r>
            <a:r>
              <a:rPr lang="en-US" sz="2400" b="0" i="0" u="none" strike="noStrike" cap="none">
                <a:solidFill>
                  <a:srgbClr val="000000"/>
                </a:solidFill>
                <a:latin typeface="Arial"/>
                <a:ea typeface="Arial"/>
                <a:cs typeface="Arial"/>
                <a:sym typeface="Arial"/>
              </a:rPr>
              <a:t>inutos</a:t>
            </a:r>
            <a:endParaRPr/>
          </a:p>
          <a:p>
            <a:pPr marL="285750" marR="0" lvl="0" indent="-285750" algn="l"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rPr>
              <a:t>Pasos</a:t>
            </a:r>
            <a:endParaRPr b="1"/>
          </a:p>
          <a:p>
            <a:pPr marL="914352" marR="0" lvl="1"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Juntarse en parejas. Pensar en algún proyecto de software de interés de cada persona.</a:t>
            </a:r>
            <a:endParaRPr/>
          </a:p>
          <a:p>
            <a:pPr marL="914352" marR="0" lvl="1"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Se intercambiarán entre cliente y analista para pedir 5 historias de usuario.</a:t>
            </a:r>
            <a:endParaRPr/>
          </a:p>
          <a:p>
            <a:pPr marL="914352" marR="0" lvl="1"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Accede a </a:t>
            </a:r>
            <a:r>
              <a:rPr lang="en-US" sz="2400" b="0" i="0" u="sng" strike="noStrike" cap="none">
                <a:solidFill>
                  <a:schemeClr val="hlink"/>
                </a:solidFill>
                <a:latin typeface="Arial"/>
                <a:ea typeface="Arial"/>
                <a:cs typeface="Arial"/>
                <a:sym typeface="Arial"/>
                <a:hlinkClick r:id="rId3"/>
              </a:rPr>
              <a:t>http://www.scrumy.com/</a:t>
            </a:r>
            <a:r>
              <a:rPr lang="en-US" sz="2400" b="0" i="0" u="none" strike="noStrike" cap="none">
                <a:solidFill>
                  <a:srgbClr val="000000"/>
                </a:solidFill>
                <a:latin typeface="Arial"/>
                <a:ea typeface="Arial"/>
                <a:cs typeface="Arial"/>
                <a:sym typeface="Arial"/>
              </a:rPr>
              <a:t> y crea las historias. También se pueden crear las historias utilizando post it y pegarlos en la pared del salón de clase.</a:t>
            </a:r>
            <a:endParaRPr/>
          </a:p>
        </p:txBody>
      </p:sp>
      <p:pic>
        <p:nvPicPr>
          <p:cNvPr id="1649" name="Shape 1649"/>
          <p:cNvPicPr preferRelativeResize="0"/>
          <p:nvPr/>
        </p:nvPicPr>
        <p:blipFill rotWithShape="1">
          <a:blip r:embed="rId4">
            <a:alphaModFix/>
          </a:blip>
          <a:srcRect/>
          <a:stretch/>
        </p:blipFill>
        <p:spPr>
          <a:xfrm>
            <a:off x="0" y="4960803"/>
            <a:ext cx="9144000" cy="189719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Shape 1655"/>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56" name="Shape 1656"/>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Características de las historias - INVEST</a:t>
            </a:r>
            <a:endParaRPr/>
          </a:p>
        </p:txBody>
      </p:sp>
      <p:sp>
        <p:nvSpPr>
          <p:cNvPr id="1657" name="Shape 1657"/>
          <p:cNvSpPr txBox="1"/>
          <p:nvPr/>
        </p:nvSpPr>
        <p:spPr>
          <a:xfrm>
            <a:off x="1244874" y="1119894"/>
            <a:ext cx="7320415" cy="53245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Independent (of all others, as much as possible)</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Negotiable (not a specific contract for features)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Valuable (to the customer)</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Estimable (to a good approximation)</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Small (so it can be done by a few person-days work)</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Testable (in principle, even if there isn’t a test for it yet)</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nvGrpSpPr>
          <p:cNvPr id="1658" name="Shape 1658"/>
          <p:cNvGrpSpPr/>
          <p:nvPr/>
        </p:nvGrpSpPr>
        <p:grpSpPr>
          <a:xfrm>
            <a:off x="402978" y="1146427"/>
            <a:ext cx="813675" cy="5262979"/>
            <a:chOff x="402978" y="1146427"/>
            <a:chExt cx="813675" cy="5262979"/>
          </a:xfrm>
        </p:grpSpPr>
        <p:sp>
          <p:nvSpPr>
            <p:cNvPr id="1659" name="Shape 1659"/>
            <p:cNvSpPr/>
            <p:nvPr/>
          </p:nvSpPr>
          <p:spPr>
            <a:xfrm>
              <a:off x="402978" y="1146428"/>
              <a:ext cx="813675" cy="526297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0" name="Shape 1660"/>
            <p:cNvSpPr txBox="1"/>
            <p:nvPr/>
          </p:nvSpPr>
          <p:spPr>
            <a:xfrm>
              <a:off x="609091" y="1146427"/>
              <a:ext cx="401446"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SzPts val="4000"/>
                <a:buFont typeface="Arial"/>
                <a:buNone/>
              </a:pPr>
              <a:r>
                <a:rPr lang="en-US" sz="4000" b="0" i="0" u="none" strike="noStrike" cap="none">
                  <a:solidFill>
                    <a:schemeClr val="lt2"/>
                  </a:solidFill>
                  <a:latin typeface="Arial"/>
                  <a:ea typeface="Arial"/>
                  <a:cs typeface="Arial"/>
                  <a:sym typeface="Arial"/>
                </a:rPr>
                <a:t>I</a:t>
              </a:r>
              <a:endParaRPr/>
            </a:p>
          </p:txBody>
        </p:sp>
        <p:sp>
          <p:nvSpPr>
            <p:cNvPr id="1661" name="Shape 1661"/>
            <p:cNvSpPr txBox="1"/>
            <p:nvPr/>
          </p:nvSpPr>
          <p:spPr>
            <a:xfrm>
              <a:off x="623203" y="2006345"/>
              <a:ext cx="401446"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SzPts val="4000"/>
                <a:buFont typeface="Arial"/>
                <a:buNone/>
              </a:pPr>
              <a:r>
                <a:rPr lang="en-US" sz="4000" b="0" i="0" u="none" strike="noStrike" cap="none">
                  <a:solidFill>
                    <a:schemeClr val="lt2"/>
                  </a:solidFill>
                  <a:latin typeface="Arial"/>
                  <a:ea typeface="Arial"/>
                  <a:cs typeface="Arial"/>
                  <a:sym typeface="Arial"/>
                </a:rPr>
                <a:t>N</a:t>
              </a:r>
              <a:endParaRPr/>
            </a:p>
          </p:txBody>
        </p:sp>
        <p:sp>
          <p:nvSpPr>
            <p:cNvPr id="1662" name="Shape 1662"/>
            <p:cNvSpPr txBox="1"/>
            <p:nvPr/>
          </p:nvSpPr>
          <p:spPr>
            <a:xfrm>
              <a:off x="623203" y="2866263"/>
              <a:ext cx="401446"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SzPts val="4000"/>
                <a:buFont typeface="Arial"/>
                <a:buNone/>
              </a:pPr>
              <a:r>
                <a:rPr lang="en-US" sz="4000" b="0" i="0" u="none" strike="noStrike" cap="none">
                  <a:solidFill>
                    <a:schemeClr val="lt2"/>
                  </a:solidFill>
                  <a:latin typeface="Arial"/>
                  <a:ea typeface="Arial"/>
                  <a:cs typeface="Arial"/>
                  <a:sym typeface="Arial"/>
                </a:rPr>
                <a:t>V</a:t>
              </a:r>
              <a:endParaRPr/>
            </a:p>
          </p:txBody>
        </p:sp>
        <p:sp>
          <p:nvSpPr>
            <p:cNvPr id="1663" name="Shape 1663"/>
            <p:cNvSpPr txBox="1"/>
            <p:nvPr/>
          </p:nvSpPr>
          <p:spPr>
            <a:xfrm>
              <a:off x="623203" y="3726181"/>
              <a:ext cx="401446"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SzPts val="4000"/>
                <a:buFont typeface="Arial"/>
                <a:buNone/>
              </a:pPr>
              <a:r>
                <a:rPr lang="en-US" sz="4000" b="0" i="0" u="none" strike="noStrike" cap="none">
                  <a:solidFill>
                    <a:schemeClr val="lt2"/>
                  </a:solidFill>
                  <a:latin typeface="Arial"/>
                  <a:ea typeface="Arial"/>
                  <a:cs typeface="Arial"/>
                  <a:sym typeface="Arial"/>
                </a:rPr>
                <a:t>E</a:t>
              </a:r>
              <a:endParaRPr/>
            </a:p>
          </p:txBody>
        </p:sp>
        <p:sp>
          <p:nvSpPr>
            <p:cNvPr id="1664" name="Shape 1664"/>
            <p:cNvSpPr txBox="1"/>
            <p:nvPr/>
          </p:nvSpPr>
          <p:spPr>
            <a:xfrm>
              <a:off x="623203" y="4586099"/>
              <a:ext cx="401446"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SzPts val="4000"/>
                <a:buFont typeface="Arial"/>
                <a:buNone/>
              </a:pPr>
              <a:r>
                <a:rPr lang="en-US" sz="4000" b="0" i="0" u="none" strike="noStrike" cap="none">
                  <a:solidFill>
                    <a:schemeClr val="lt2"/>
                  </a:solidFill>
                  <a:latin typeface="Arial"/>
                  <a:ea typeface="Arial"/>
                  <a:cs typeface="Arial"/>
                  <a:sym typeface="Arial"/>
                </a:rPr>
                <a:t>S</a:t>
              </a:r>
              <a:endParaRPr/>
            </a:p>
          </p:txBody>
        </p:sp>
        <p:sp>
          <p:nvSpPr>
            <p:cNvPr id="1665" name="Shape 1665"/>
            <p:cNvSpPr txBox="1"/>
            <p:nvPr/>
          </p:nvSpPr>
          <p:spPr>
            <a:xfrm>
              <a:off x="623203" y="5446019"/>
              <a:ext cx="401446"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SzPts val="4000"/>
                <a:buFont typeface="Arial"/>
                <a:buNone/>
              </a:pPr>
              <a:r>
                <a:rPr lang="en-US" sz="4000" b="0" i="0" u="none" strike="noStrike" cap="none">
                  <a:solidFill>
                    <a:schemeClr val="lt2"/>
                  </a:solidFill>
                  <a:latin typeface="Arial"/>
                  <a:ea typeface="Arial"/>
                  <a:cs typeface="Arial"/>
                  <a:sym typeface="Arial"/>
                </a:rPr>
                <a:t>T</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Shape 1671"/>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72" name="Shape 1672"/>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Product Backlog</a:t>
            </a:r>
            <a:endParaRPr/>
          </a:p>
        </p:txBody>
      </p:sp>
      <p:sp>
        <p:nvSpPr>
          <p:cNvPr id="1673" name="Shape 1673"/>
          <p:cNvSpPr txBox="1"/>
          <p:nvPr/>
        </p:nvSpPr>
        <p:spPr>
          <a:xfrm>
            <a:off x="384313" y="1391478"/>
            <a:ext cx="8513111" cy="40934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El backlog está compuesto por todas las necesidades identificadas por el equipo de proyecto.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Necesario para planificar las entregas e iteraciones.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Las US generan una lista de propiedades: el Product Backlog</a:t>
            </a:r>
            <a:endParaRPr/>
          </a:p>
          <a:p>
            <a:pPr marL="342900" marR="0" lvl="1"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Requisitos funcionales y no funcionales.</a:t>
            </a:r>
            <a:endParaRPr/>
          </a:p>
          <a:p>
            <a:pPr marL="342900" marR="0" lvl="1"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Priorizados.</a:t>
            </a:r>
            <a:endParaRPr/>
          </a:p>
          <a:p>
            <a:pPr marL="342900" marR="0" lvl="1"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Esfuerzo valorado a alto nivel.</a:t>
            </a:r>
            <a:endParaRPr/>
          </a:p>
          <a:p>
            <a:pPr marL="342900" marR="0" lvl="1"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Al nivel de detalle suficiente para continuar.</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El Product Backlog es una extensión de la Visión del Producto.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Shape 1679"/>
          <p:cNvSpPr txBox="1">
            <a:spLocks noGrp="1"/>
          </p:cNvSpPr>
          <p:nvPr>
            <p:ph type="title"/>
          </p:nvPr>
        </p:nvSpPr>
        <p:spPr>
          <a:xfrm>
            <a:off x="479199" y="219455"/>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Actividad/Práctica☞</a:t>
            </a:r>
            <a:endParaRPr/>
          </a:p>
        </p:txBody>
      </p:sp>
      <p:sp>
        <p:nvSpPr>
          <p:cNvPr id="1680" name="Shape 1680"/>
          <p:cNvSpPr txBox="1"/>
          <p:nvPr/>
        </p:nvSpPr>
        <p:spPr>
          <a:xfrm>
            <a:off x="239486" y="1176051"/>
            <a:ext cx="8643257" cy="267765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rPr>
              <a:t>Meta</a:t>
            </a:r>
            <a:r>
              <a:rPr lang="en-US" sz="2400" b="0" i="0" u="none" strike="noStrike" cap="none">
                <a:solidFill>
                  <a:srgbClr val="000000"/>
                </a:solidFill>
                <a:latin typeface="Arial"/>
                <a:ea typeface="Arial"/>
                <a:cs typeface="Arial"/>
                <a:sym typeface="Arial"/>
              </a:rPr>
              <a:t>: Ordena y prioriza las historias en el product Backlog</a:t>
            </a:r>
            <a:endParaRPr/>
          </a:p>
          <a:p>
            <a:pPr marL="285750" marR="0" lvl="0" indent="-285750" algn="l"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rPr>
              <a:t>Tiempo:</a:t>
            </a:r>
            <a:r>
              <a:rPr lang="en-US" sz="2400" b="0" i="0" u="none" strike="noStrike" cap="none">
                <a:solidFill>
                  <a:srgbClr val="000000"/>
                </a:solidFill>
                <a:latin typeface="Arial"/>
                <a:ea typeface="Arial"/>
                <a:cs typeface="Arial"/>
                <a:sym typeface="Arial"/>
              </a:rPr>
              <a:t>15 </a:t>
            </a:r>
            <a:r>
              <a:rPr lang="en-US" sz="2400"/>
              <a:t>m</a:t>
            </a:r>
            <a:r>
              <a:rPr lang="en-US" sz="2400" b="0" i="0" u="none" strike="noStrike" cap="none">
                <a:solidFill>
                  <a:srgbClr val="000000"/>
                </a:solidFill>
                <a:latin typeface="Arial"/>
                <a:ea typeface="Arial"/>
                <a:cs typeface="Arial"/>
                <a:sym typeface="Arial"/>
              </a:rPr>
              <a:t>inutos</a:t>
            </a:r>
            <a:endParaRPr/>
          </a:p>
          <a:p>
            <a:pPr marL="285750" marR="0" lvl="0" indent="-285750" algn="l"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rPr>
              <a:t>Pasos</a:t>
            </a:r>
            <a:endParaRPr b="1"/>
          </a:p>
          <a:p>
            <a:pPr marL="914352" marR="0" lvl="1"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Accede a </a:t>
            </a:r>
            <a:r>
              <a:rPr lang="en-US" sz="2400" b="0" i="0" u="sng" strike="noStrike" cap="none">
                <a:solidFill>
                  <a:schemeClr val="hlink"/>
                </a:solidFill>
                <a:latin typeface="Arial"/>
                <a:ea typeface="Arial"/>
                <a:cs typeface="Arial"/>
                <a:sym typeface="Arial"/>
                <a:hlinkClick r:id="rId3"/>
              </a:rPr>
              <a:t>http://www.scrumy.com/</a:t>
            </a:r>
            <a:r>
              <a:rPr lang="en-US" sz="2400" b="0" i="0" u="none" strike="noStrike" cap="none">
                <a:solidFill>
                  <a:srgbClr val="000000"/>
                </a:solidFill>
                <a:latin typeface="Arial"/>
                <a:ea typeface="Arial"/>
                <a:cs typeface="Arial"/>
                <a:sym typeface="Arial"/>
              </a:rPr>
              <a:t> y ordena y prioriza las historias.</a:t>
            </a:r>
            <a:endParaRPr/>
          </a:p>
          <a:p>
            <a:pPr marL="914352" marR="0" lvl="1"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Si utilizaste post it, entonces ordenarlos en donde fueron colocados.</a:t>
            </a:r>
            <a:endParaRPr/>
          </a:p>
        </p:txBody>
      </p:sp>
      <p:pic>
        <p:nvPicPr>
          <p:cNvPr id="1681" name="Shape 1681"/>
          <p:cNvPicPr preferRelativeResize="0"/>
          <p:nvPr/>
        </p:nvPicPr>
        <p:blipFill rotWithShape="1">
          <a:blip r:embed="rId4">
            <a:alphaModFix/>
          </a:blip>
          <a:srcRect/>
          <a:stretch/>
        </p:blipFill>
        <p:spPr>
          <a:xfrm>
            <a:off x="0" y="4960803"/>
            <a:ext cx="9144000" cy="189719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Shape 1687"/>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88" name="Shape 1688"/>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Estimando con Story Points</a:t>
            </a:r>
            <a:endParaRPr sz="2400" b="1" i="0" u="none" strike="noStrike" cap="none">
              <a:solidFill>
                <a:schemeClr val="dk1"/>
              </a:solidFill>
              <a:latin typeface="Arial"/>
              <a:ea typeface="Arial"/>
              <a:cs typeface="Arial"/>
              <a:sym typeface="Arial"/>
            </a:endParaRPr>
          </a:p>
        </p:txBody>
      </p:sp>
      <p:sp>
        <p:nvSpPr>
          <p:cNvPr id="1689" name="Shape 1689"/>
          <p:cNvSpPr txBox="1"/>
          <p:nvPr/>
        </p:nvSpPr>
        <p:spPr>
          <a:xfrm>
            <a:off x="384313" y="1391478"/>
            <a:ext cx="8513111" cy="44012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Un Story Point es una unidad para dimensionar historias.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Es una unidad arbitraria del ESFUERZO necesario para realizarla.</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Depende del esfuerzo, de la complejidad y de la incertidumbre asociada a la Historia de Usuario.</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Cada equipo tiene su propia “traducción” del esfuerzo necesario para realizar un Story Point.</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Para algunos equipos significa “1 dia”</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Para algunos equipos significa “1 semana”</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Para algunos equipos significa “1 día ideal”</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Para algunos equipos significa “4 horas”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Shape 57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571" name="Shape 571"/>
          <p:cNvSpPr txBox="1">
            <a:spLocks noGrp="1"/>
          </p:cNvSpPr>
          <p:nvPr>
            <p:ph type="title"/>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Modelo cascada</a:t>
            </a:r>
            <a:endParaRPr/>
          </a:p>
        </p:txBody>
      </p:sp>
      <p:pic>
        <p:nvPicPr>
          <p:cNvPr id="572" name="Shape 572" descr="Image result for modelo cascada"/>
          <p:cNvPicPr preferRelativeResize="0"/>
          <p:nvPr/>
        </p:nvPicPr>
        <p:blipFill rotWithShape="1">
          <a:blip r:embed="rId3">
            <a:alphaModFix/>
          </a:blip>
          <a:srcRect t="15296"/>
          <a:stretch/>
        </p:blipFill>
        <p:spPr>
          <a:xfrm>
            <a:off x="891298" y="1701602"/>
            <a:ext cx="7353110" cy="467620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Shape 1695"/>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96" name="Shape 1696"/>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Agile Estimation</a:t>
            </a:r>
            <a:endParaRPr sz="2400" b="1" i="0" u="none" strike="noStrike" cap="none">
              <a:solidFill>
                <a:schemeClr val="dk1"/>
              </a:solidFill>
              <a:latin typeface="Arial"/>
              <a:ea typeface="Arial"/>
              <a:cs typeface="Arial"/>
              <a:sym typeface="Arial"/>
            </a:endParaRPr>
          </a:p>
        </p:txBody>
      </p:sp>
      <p:pic>
        <p:nvPicPr>
          <p:cNvPr id="1697" name="Shape 1697"/>
          <p:cNvPicPr preferRelativeResize="0"/>
          <p:nvPr/>
        </p:nvPicPr>
        <p:blipFill rotWithShape="1">
          <a:blip r:embed="rId3">
            <a:alphaModFix/>
          </a:blip>
          <a:srcRect/>
          <a:stretch/>
        </p:blipFill>
        <p:spPr>
          <a:xfrm>
            <a:off x="1430396" y="1760983"/>
            <a:ext cx="6283208" cy="3578136"/>
          </a:xfrm>
          <a:prstGeom prst="rect">
            <a:avLst/>
          </a:prstGeom>
          <a:noFill/>
          <a:ln>
            <a:noFill/>
          </a:ln>
        </p:spPr>
      </p:pic>
      <p:sp>
        <p:nvSpPr>
          <p:cNvPr id="1698" name="Shape 1698"/>
          <p:cNvSpPr/>
          <p:nvPr/>
        </p:nvSpPr>
        <p:spPr>
          <a:xfrm>
            <a:off x="1814258" y="5767929"/>
            <a:ext cx="553212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4"/>
              </a:rPr>
              <a:t>https://www.youtube.com/watch?v=sCCUEtjCpCs</a:t>
            </a:r>
            <a:endParaRPr sz="1400" b="0" i="0" u="none" strike="noStrike" cap="none">
              <a:solidFill>
                <a:srgbClr val="000000"/>
              </a:solidFill>
              <a:latin typeface="Arial"/>
              <a:ea typeface="Arial"/>
              <a:cs typeface="Arial"/>
              <a:sym typeface="Arial"/>
            </a:endParaRPr>
          </a:p>
        </p:txBody>
      </p:sp>
      <p:grpSp>
        <p:nvGrpSpPr>
          <p:cNvPr id="1699" name="Shape 1699"/>
          <p:cNvGrpSpPr/>
          <p:nvPr/>
        </p:nvGrpSpPr>
        <p:grpSpPr>
          <a:xfrm>
            <a:off x="3779912" y="2781722"/>
            <a:ext cx="1512168" cy="1512168"/>
            <a:chOff x="3707904" y="2560544"/>
            <a:chExt cx="1512168" cy="1512168"/>
          </a:xfrm>
        </p:grpSpPr>
        <p:sp>
          <p:nvSpPr>
            <p:cNvPr id="1700" name="Shape 1700"/>
            <p:cNvSpPr/>
            <p:nvPr/>
          </p:nvSpPr>
          <p:spPr>
            <a:xfrm>
              <a:off x="3707904" y="2560544"/>
              <a:ext cx="1512168" cy="1512168"/>
            </a:xfrm>
            <a:prstGeom prst="ellipse">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01" name="Shape 1701"/>
            <p:cNvSpPr/>
            <p:nvPr/>
          </p:nvSpPr>
          <p:spPr>
            <a:xfrm rot="5400000">
              <a:off x="4237845" y="2942784"/>
              <a:ext cx="785542" cy="677191"/>
            </a:xfrm>
            <a:prstGeom prst="triangle">
              <a:avLst>
                <a:gd name="adj" fmla="val 5000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Shape 1707"/>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708" name="Shape 1708"/>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Secuencia de Fibonacci y otros métodos</a:t>
            </a:r>
            <a:endParaRPr/>
          </a:p>
        </p:txBody>
      </p:sp>
      <p:sp>
        <p:nvSpPr>
          <p:cNvPr id="1709" name="Shape 1709"/>
          <p:cNvSpPr txBox="1"/>
          <p:nvPr/>
        </p:nvSpPr>
        <p:spPr>
          <a:xfrm>
            <a:off x="384313" y="1391478"/>
            <a:ext cx="8513111" cy="2246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Nos interesa un “orden de magnitud” del esfuerzo, así que podemos utilizar diferentes enfoques: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Fibonacci:  1, 2, 3, 5, 8, 13, 21, 34,…</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Pseudo Fibonacci (most common): 0, ½, 1, 2, 3, 5, 8, 13, 20, 40, 100</a:t>
            </a:r>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T-Shirts: XL, L, M, S, XS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710" name="Shape 1710"/>
          <p:cNvPicPr preferRelativeResize="0"/>
          <p:nvPr/>
        </p:nvPicPr>
        <p:blipFill rotWithShape="1">
          <a:blip r:embed="rId3">
            <a:alphaModFix/>
          </a:blip>
          <a:srcRect/>
          <a:stretch/>
        </p:blipFill>
        <p:spPr>
          <a:xfrm>
            <a:off x="1117178" y="4077866"/>
            <a:ext cx="3238798" cy="2015252"/>
          </a:xfrm>
          <a:prstGeom prst="rect">
            <a:avLst/>
          </a:prstGeom>
          <a:noFill/>
          <a:ln>
            <a:noFill/>
          </a:ln>
        </p:spPr>
      </p:pic>
      <p:pic>
        <p:nvPicPr>
          <p:cNvPr id="1711" name="Shape 1711"/>
          <p:cNvPicPr preferRelativeResize="0"/>
          <p:nvPr/>
        </p:nvPicPr>
        <p:blipFill rotWithShape="1">
          <a:blip r:embed="rId4">
            <a:alphaModFix/>
          </a:blip>
          <a:srcRect/>
          <a:stretch/>
        </p:blipFill>
        <p:spPr>
          <a:xfrm rot="5400000">
            <a:off x="5903792" y="3826195"/>
            <a:ext cx="2013373" cy="2516716"/>
          </a:xfrm>
          <a:prstGeom prst="rect">
            <a:avLst/>
          </a:prstGeom>
          <a:noFill/>
          <a:ln>
            <a:noFill/>
          </a:ln>
        </p:spPr>
      </p:pic>
      <p:sp>
        <p:nvSpPr>
          <p:cNvPr id="1712" name="Shape 1712"/>
          <p:cNvSpPr/>
          <p:nvPr/>
        </p:nvSpPr>
        <p:spPr>
          <a:xfrm>
            <a:off x="-40704" y="6236737"/>
            <a:ext cx="367240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sng" strike="noStrike" cap="none">
                <a:solidFill>
                  <a:schemeClr val="hlink"/>
                </a:solidFill>
                <a:latin typeface="Arial"/>
                <a:ea typeface="Arial"/>
                <a:cs typeface="Arial"/>
                <a:sym typeface="Arial"/>
                <a:hlinkClick r:id="rId5"/>
              </a:rPr>
              <a:t>http://www.mathsisfun.com/numbers/images/fibonacci-spiral.gif</a:t>
            </a:r>
            <a:r>
              <a:rPr lang="en-US" sz="1000" b="0" i="0" u="none" strike="noStrike" cap="none">
                <a:solidFill>
                  <a:srgbClr val="000000"/>
                </a:solidFill>
                <a:latin typeface="Arial"/>
                <a:ea typeface="Arial"/>
                <a:cs typeface="Arial"/>
                <a:sym typeface="Arial"/>
              </a:rPr>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Shape 171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719" name="Shape 1719"/>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Planning Poker</a:t>
            </a:r>
            <a:endParaRPr sz="2400" b="1" i="0" u="none" strike="noStrike" cap="none">
              <a:solidFill>
                <a:schemeClr val="dk1"/>
              </a:solidFill>
              <a:latin typeface="Arial"/>
              <a:ea typeface="Arial"/>
              <a:cs typeface="Arial"/>
              <a:sym typeface="Arial"/>
            </a:endParaRPr>
          </a:p>
        </p:txBody>
      </p:sp>
      <p:sp>
        <p:nvSpPr>
          <p:cNvPr id="1720" name="Shape 1720"/>
          <p:cNvSpPr txBox="1"/>
          <p:nvPr/>
        </p:nvSpPr>
        <p:spPr>
          <a:xfrm>
            <a:off x="8460432" y="6670904"/>
            <a:ext cx="683568" cy="14288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pic>
        <p:nvPicPr>
          <p:cNvPr id="1721" name="Shape 1721"/>
          <p:cNvPicPr preferRelativeResize="0"/>
          <p:nvPr/>
        </p:nvPicPr>
        <p:blipFill rotWithShape="1">
          <a:blip r:embed="rId3">
            <a:alphaModFix/>
          </a:blip>
          <a:srcRect l="2554" t="7206" r="4886" b="7627"/>
          <a:stretch/>
        </p:blipFill>
        <p:spPr>
          <a:xfrm>
            <a:off x="287524" y="1053530"/>
            <a:ext cx="8568952" cy="5256584"/>
          </a:xfrm>
          <a:prstGeom prst="rect">
            <a:avLst/>
          </a:prstGeom>
          <a:noFill/>
          <a:ln>
            <a:noFill/>
          </a:ln>
        </p:spPr>
      </p:pic>
      <p:sp>
        <p:nvSpPr>
          <p:cNvPr id="1722" name="Shape 1722"/>
          <p:cNvSpPr/>
          <p:nvPr/>
        </p:nvSpPr>
        <p:spPr>
          <a:xfrm>
            <a:off x="-49063" y="6400448"/>
            <a:ext cx="344051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sng" strike="noStrike" cap="none">
                <a:solidFill>
                  <a:schemeClr val="hlink"/>
                </a:solidFill>
                <a:latin typeface="Arial"/>
                <a:ea typeface="Arial"/>
                <a:cs typeface="Arial"/>
                <a:sym typeface="Arial"/>
                <a:hlinkClick r:id="rId4"/>
              </a:rPr>
              <a:t>http://www.mountaingoatsoftware.com/agile/planning-poker</a:t>
            </a:r>
            <a:r>
              <a:rPr lang="en-US" sz="1000" b="0" i="0" u="none" strike="noStrike" cap="none">
                <a:solidFill>
                  <a:srgbClr val="000000"/>
                </a:solidFill>
                <a:latin typeface="Arial"/>
                <a:ea typeface="Arial"/>
                <a:cs typeface="Arial"/>
                <a:sym typeface="Arial"/>
              </a:rPr>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Shape 1729"/>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730" name="Shape 1730"/>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Relative Sizing</a:t>
            </a:r>
            <a:endParaRPr sz="2400" b="1" i="0" u="none" strike="noStrike" cap="none">
              <a:solidFill>
                <a:schemeClr val="dk1"/>
              </a:solidFill>
              <a:latin typeface="Arial"/>
              <a:ea typeface="Arial"/>
              <a:cs typeface="Arial"/>
              <a:sym typeface="Arial"/>
            </a:endParaRPr>
          </a:p>
        </p:txBody>
      </p:sp>
      <p:sp>
        <p:nvSpPr>
          <p:cNvPr id="1731" name="Shape 1731"/>
          <p:cNvSpPr txBox="1"/>
          <p:nvPr/>
        </p:nvSpPr>
        <p:spPr>
          <a:xfrm>
            <a:off x="8460432" y="6670904"/>
            <a:ext cx="683568" cy="14288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83</a:t>
            </a:fld>
            <a:endParaRPr sz="1400" b="0" i="0" u="none" strike="noStrike" cap="none">
              <a:solidFill>
                <a:srgbClr val="000000"/>
              </a:solidFill>
              <a:latin typeface="Arial"/>
              <a:ea typeface="Arial"/>
              <a:cs typeface="Arial"/>
              <a:sym typeface="Arial"/>
            </a:endParaRPr>
          </a:p>
        </p:txBody>
      </p:sp>
      <p:sp>
        <p:nvSpPr>
          <p:cNvPr id="1732" name="Shape 1732"/>
          <p:cNvSpPr txBox="1"/>
          <p:nvPr/>
        </p:nvSpPr>
        <p:spPr>
          <a:xfrm>
            <a:off x="8460432" y="6670904"/>
            <a:ext cx="683568" cy="14288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83</a:t>
            </a:fld>
            <a:endParaRPr sz="1400" b="0" i="0" u="none" strike="noStrike" cap="none">
              <a:solidFill>
                <a:srgbClr val="000000"/>
              </a:solidFill>
              <a:latin typeface="Arial"/>
              <a:ea typeface="Arial"/>
              <a:cs typeface="Arial"/>
              <a:sym typeface="Arial"/>
            </a:endParaRPr>
          </a:p>
        </p:txBody>
      </p:sp>
      <p:pic>
        <p:nvPicPr>
          <p:cNvPr id="1733" name="Shape 1733"/>
          <p:cNvPicPr preferRelativeResize="0"/>
          <p:nvPr/>
        </p:nvPicPr>
        <p:blipFill rotWithShape="1">
          <a:blip r:embed="rId3">
            <a:alphaModFix/>
          </a:blip>
          <a:srcRect/>
          <a:stretch/>
        </p:blipFill>
        <p:spPr>
          <a:xfrm>
            <a:off x="4346145" y="3527734"/>
            <a:ext cx="883758" cy="683276"/>
          </a:xfrm>
          <a:prstGeom prst="rect">
            <a:avLst/>
          </a:prstGeom>
          <a:noFill/>
          <a:ln>
            <a:noFill/>
          </a:ln>
        </p:spPr>
      </p:pic>
      <p:pic>
        <p:nvPicPr>
          <p:cNvPr id="1734" name="Shape 1734"/>
          <p:cNvPicPr preferRelativeResize="0"/>
          <p:nvPr/>
        </p:nvPicPr>
        <p:blipFill rotWithShape="1">
          <a:blip r:embed="rId4">
            <a:alphaModFix/>
          </a:blip>
          <a:srcRect/>
          <a:stretch/>
        </p:blipFill>
        <p:spPr>
          <a:xfrm>
            <a:off x="131705" y="2799001"/>
            <a:ext cx="3886913" cy="2856735"/>
          </a:xfrm>
          <a:prstGeom prst="rect">
            <a:avLst/>
          </a:prstGeom>
          <a:noFill/>
          <a:ln>
            <a:noFill/>
          </a:ln>
        </p:spPr>
      </p:pic>
      <p:pic>
        <p:nvPicPr>
          <p:cNvPr id="1735" name="Shape 1735"/>
          <p:cNvPicPr preferRelativeResize="0"/>
          <p:nvPr/>
        </p:nvPicPr>
        <p:blipFill rotWithShape="1">
          <a:blip r:embed="rId5">
            <a:alphaModFix/>
          </a:blip>
          <a:srcRect/>
          <a:stretch/>
        </p:blipFill>
        <p:spPr>
          <a:xfrm>
            <a:off x="3723755" y="1243206"/>
            <a:ext cx="1120427" cy="1275130"/>
          </a:xfrm>
          <a:prstGeom prst="rect">
            <a:avLst/>
          </a:prstGeom>
          <a:noFill/>
          <a:ln>
            <a:noFill/>
          </a:ln>
        </p:spPr>
      </p:pic>
      <p:pic>
        <p:nvPicPr>
          <p:cNvPr id="1736" name="Shape 1736"/>
          <p:cNvPicPr preferRelativeResize="0"/>
          <p:nvPr/>
        </p:nvPicPr>
        <p:blipFill rotWithShape="1">
          <a:blip r:embed="rId6">
            <a:alphaModFix/>
          </a:blip>
          <a:srcRect/>
          <a:stretch/>
        </p:blipFill>
        <p:spPr>
          <a:xfrm>
            <a:off x="4389921" y="4351867"/>
            <a:ext cx="2080866" cy="1146474"/>
          </a:xfrm>
          <a:prstGeom prst="rect">
            <a:avLst/>
          </a:prstGeom>
          <a:noFill/>
          <a:ln>
            <a:noFill/>
          </a:ln>
        </p:spPr>
      </p:pic>
      <p:pic>
        <p:nvPicPr>
          <p:cNvPr id="1737" name="Shape 1737"/>
          <p:cNvPicPr preferRelativeResize="0"/>
          <p:nvPr/>
        </p:nvPicPr>
        <p:blipFill rotWithShape="1">
          <a:blip r:embed="rId7">
            <a:alphaModFix/>
          </a:blip>
          <a:srcRect/>
          <a:stretch/>
        </p:blipFill>
        <p:spPr>
          <a:xfrm>
            <a:off x="611560" y="1301367"/>
            <a:ext cx="1127088" cy="1127088"/>
          </a:xfrm>
          <a:prstGeom prst="rect">
            <a:avLst/>
          </a:prstGeom>
          <a:noFill/>
          <a:ln>
            <a:noFill/>
          </a:ln>
        </p:spPr>
      </p:pic>
      <p:pic>
        <p:nvPicPr>
          <p:cNvPr id="1738" name="Shape 1738"/>
          <p:cNvPicPr preferRelativeResize="0"/>
          <p:nvPr/>
        </p:nvPicPr>
        <p:blipFill rotWithShape="1">
          <a:blip r:embed="rId8">
            <a:alphaModFix/>
          </a:blip>
          <a:srcRect/>
          <a:stretch/>
        </p:blipFill>
        <p:spPr>
          <a:xfrm>
            <a:off x="2315679" y="2324709"/>
            <a:ext cx="676398" cy="613344"/>
          </a:xfrm>
          <a:prstGeom prst="rect">
            <a:avLst/>
          </a:prstGeom>
          <a:noFill/>
          <a:ln>
            <a:noFill/>
          </a:ln>
        </p:spPr>
      </p:pic>
      <p:pic>
        <p:nvPicPr>
          <p:cNvPr id="1739" name="Shape 1739"/>
          <p:cNvPicPr preferRelativeResize="0"/>
          <p:nvPr/>
        </p:nvPicPr>
        <p:blipFill rotWithShape="1">
          <a:blip r:embed="rId9">
            <a:alphaModFix/>
          </a:blip>
          <a:srcRect/>
          <a:stretch/>
        </p:blipFill>
        <p:spPr>
          <a:xfrm>
            <a:off x="2852119" y="5441266"/>
            <a:ext cx="1722323" cy="1170028"/>
          </a:xfrm>
          <a:prstGeom prst="rect">
            <a:avLst/>
          </a:prstGeom>
          <a:noFill/>
          <a:ln>
            <a:noFill/>
          </a:ln>
        </p:spPr>
      </p:pic>
      <p:pic>
        <p:nvPicPr>
          <p:cNvPr id="1740" name="Shape 1740"/>
          <p:cNvPicPr preferRelativeResize="0"/>
          <p:nvPr/>
        </p:nvPicPr>
        <p:blipFill rotWithShape="1">
          <a:blip r:embed="rId10">
            <a:alphaModFix/>
          </a:blip>
          <a:srcRect t="3545" b="5182"/>
          <a:stretch/>
        </p:blipFill>
        <p:spPr>
          <a:xfrm>
            <a:off x="6981634" y="4112177"/>
            <a:ext cx="2033394" cy="2592288"/>
          </a:xfrm>
          <a:prstGeom prst="rect">
            <a:avLst/>
          </a:prstGeom>
          <a:noFill/>
          <a:ln>
            <a:noFill/>
          </a:ln>
        </p:spPr>
      </p:pic>
      <p:pic>
        <p:nvPicPr>
          <p:cNvPr id="1741" name="Shape 1741" descr="http://www.whataboutwatermelon.com/wp-content/uploads/2009/05/watermelon-whole-and-slices.jpg"/>
          <p:cNvPicPr preferRelativeResize="0"/>
          <p:nvPr/>
        </p:nvPicPr>
        <p:blipFill rotWithShape="1">
          <a:blip r:embed="rId11">
            <a:alphaModFix/>
          </a:blip>
          <a:srcRect/>
          <a:stretch/>
        </p:blipFill>
        <p:spPr>
          <a:xfrm>
            <a:off x="5121500" y="1179124"/>
            <a:ext cx="2804404" cy="2933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3"/>
                                        </p:tgtEl>
                                        <p:attrNameLst>
                                          <p:attrName>style.visibility</p:attrName>
                                        </p:attrNameLst>
                                      </p:cBhvr>
                                      <p:to>
                                        <p:strVal val="visible"/>
                                      </p:to>
                                    </p:set>
                                    <p:animEffect transition="in" filter="fade">
                                      <p:cBhvr>
                                        <p:cTn id="7" dur="500"/>
                                        <p:tgtEl>
                                          <p:spTgt spid="17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37"/>
                                        </p:tgtEl>
                                        <p:attrNameLst>
                                          <p:attrName>style.visibility</p:attrName>
                                        </p:attrNameLst>
                                      </p:cBhvr>
                                      <p:to>
                                        <p:strVal val="visible"/>
                                      </p:to>
                                    </p:set>
                                    <p:animEffect transition="in" filter="fade">
                                      <p:cBhvr>
                                        <p:cTn id="12" dur="500"/>
                                        <p:tgtEl>
                                          <p:spTgt spid="17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35"/>
                                        </p:tgtEl>
                                        <p:attrNameLst>
                                          <p:attrName>style.visibility</p:attrName>
                                        </p:attrNameLst>
                                      </p:cBhvr>
                                      <p:to>
                                        <p:strVal val="visible"/>
                                      </p:to>
                                    </p:set>
                                    <p:animEffect transition="in" filter="fade">
                                      <p:cBhvr>
                                        <p:cTn id="17" dur="500"/>
                                        <p:tgtEl>
                                          <p:spTgt spid="17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34"/>
                                        </p:tgtEl>
                                        <p:attrNameLst>
                                          <p:attrName>style.visibility</p:attrName>
                                        </p:attrNameLst>
                                      </p:cBhvr>
                                      <p:to>
                                        <p:strVal val="visible"/>
                                      </p:to>
                                    </p:set>
                                    <p:animEffect transition="in" filter="fade">
                                      <p:cBhvr>
                                        <p:cTn id="22" dur="500"/>
                                        <p:tgtEl>
                                          <p:spTgt spid="17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36"/>
                                        </p:tgtEl>
                                        <p:attrNameLst>
                                          <p:attrName>style.visibility</p:attrName>
                                        </p:attrNameLst>
                                      </p:cBhvr>
                                      <p:to>
                                        <p:strVal val="visible"/>
                                      </p:to>
                                    </p:set>
                                    <p:animEffect transition="in" filter="fade">
                                      <p:cBhvr>
                                        <p:cTn id="27" dur="500"/>
                                        <p:tgtEl>
                                          <p:spTgt spid="17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40"/>
                                        </p:tgtEl>
                                        <p:attrNameLst>
                                          <p:attrName>style.visibility</p:attrName>
                                        </p:attrNameLst>
                                      </p:cBhvr>
                                      <p:to>
                                        <p:strVal val="visible"/>
                                      </p:to>
                                    </p:set>
                                    <p:animEffect transition="in" filter="fade">
                                      <p:cBhvr>
                                        <p:cTn id="32" dur="500"/>
                                        <p:tgtEl>
                                          <p:spTgt spid="17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38"/>
                                        </p:tgtEl>
                                        <p:attrNameLst>
                                          <p:attrName>style.visibility</p:attrName>
                                        </p:attrNameLst>
                                      </p:cBhvr>
                                      <p:to>
                                        <p:strVal val="visible"/>
                                      </p:to>
                                    </p:set>
                                    <p:animEffect transition="in" filter="fade">
                                      <p:cBhvr>
                                        <p:cTn id="37" dur="500"/>
                                        <p:tgtEl>
                                          <p:spTgt spid="17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39"/>
                                        </p:tgtEl>
                                        <p:attrNameLst>
                                          <p:attrName>style.visibility</p:attrName>
                                        </p:attrNameLst>
                                      </p:cBhvr>
                                      <p:to>
                                        <p:strVal val="visible"/>
                                      </p:to>
                                    </p:set>
                                    <p:animEffect transition="in" filter="fade">
                                      <p:cBhvr>
                                        <p:cTn id="42" dur="500"/>
                                        <p:tgtEl>
                                          <p:spTgt spid="17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41"/>
                                        </p:tgtEl>
                                        <p:attrNameLst>
                                          <p:attrName>style.visibility</p:attrName>
                                        </p:attrNameLst>
                                      </p:cBhvr>
                                      <p:to>
                                        <p:strVal val="visible"/>
                                      </p:to>
                                    </p:set>
                                    <p:animEffect transition="in" filter="fade">
                                      <p:cBhvr>
                                        <p:cTn id="47" dur="500"/>
                                        <p:tgtEl>
                                          <p:spTgt spid="1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Shape 174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749" name="Shape 1749"/>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Afinity Estimating</a:t>
            </a:r>
            <a:endParaRPr sz="2400" b="1" i="0" u="none" strike="noStrike" cap="none">
              <a:solidFill>
                <a:schemeClr val="dk1"/>
              </a:solidFill>
              <a:latin typeface="Arial"/>
              <a:ea typeface="Arial"/>
              <a:cs typeface="Arial"/>
              <a:sym typeface="Arial"/>
            </a:endParaRPr>
          </a:p>
        </p:txBody>
      </p:sp>
      <p:pic>
        <p:nvPicPr>
          <p:cNvPr id="1750" name="Shape 1750"/>
          <p:cNvPicPr preferRelativeResize="0"/>
          <p:nvPr/>
        </p:nvPicPr>
        <p:blipFill rotWithShape="1">
          <a:blip r:embed="rId3">
            <a:alphaModFix/>
          </a:blip>
          <a:srcRect/>
          <a:stretch/>
        </p:blipFill>
        <p:spPr>
          <a:xfrm>
            <a:off x="471413" y="1602893"/>
            <a:ext cx="8201174" cy="4526867"/>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Shape 1757"/>
          <p:cNvSpPr txBox="1">
            <a:spLocks noGrp="1"/>
          </p:cNvSpPr>
          <p:nvPr>
            <p:ph type="title"/>
          </p:nvPr>
        </p:nvSpPr>
        <p:spPr>
          <a:xfrm>
            <a:off x="479199" y="219455"/>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Actividad/Práctica☞</a:t>
            </a:r>
            <a:endParaRPr/>
          </a:p>
        </p:txBody>
      </p:sp>
      <p:sp>
        <p:nvSpPr>
          <p:cNvPr id="1758" name="Shape 1758"/>
          <p:cNvSpPr txBox="1"/>
          <p:nvPr/>
        </p:nvSpPr>
        <p:spPr>
          <a:xfrm>
            <a:off x="239486" y="1176051"/>
            <a:ext cx="8643257" cy="4524315"/>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rPr>
              <a:t>Meta: </a:t>
            </a:r>
            <a:r>
              <a:rPr lang="en-US" sz="2400" b="0" i="0" u="none" strike="noStrike" cap="none">
                <a:solidFill>
                  <a:srgbClr val="000000"/>
                </a:solidFill>
                <a:latin typeface="Arial"/>
                <a:ea typeface="Arial"/>
                <a:cs typeface="Arial"/>
                <a:sym typeface="Arial"/>
              </a:rPr>
              <a:t>Estimar las historias en el product Backlog</a:t>
            </a:r>
            <a:endParaRPr/>
          </a:p>
          <a:p>
            <a:pPr marL="285750" marR="0" lvl="0" indent="-285750" algn="l"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rPr>
              <a:t>Tiempo:</a:t>
            </a:r>
            <a:r>
              <a:rPr lang="en-US" sz="2400" b="0" i="0" u="none" strike="noStrike" cap="none">
                <a:solidFill>
                  <a:srgbClr val="000000"/>
                </a:solidFill>
                <a:latin typeface="Arial"/>
                <a:ea typeface="Arial"/>
                <a:cs typeface="Arial"/>
                <a:sym typeface="Arial"/>
              </a:rPr>
              <a:t> 30 </a:t>
            </a:r>
            <a:r>
              <a:rPr lang="en-US" sz="2400"/>
              <a:t>m</a:t>
            </a:r>
            <a:r>
              <a:rPr lang="en-US" sz="2400" b="0" i="0" u="none" strike="noStrike" cap="none">
                <a:solidFill>
                  <a:srgbClr val="000000"/>
                </a:solidFill>
                <a:latin typeface="Arial"/>
                <a:ea typeface="Arial"/>
                <a:cs typeface="Arial"/>
                <a:sym typeface="Arial"/>
              </a:rPr>
              <a:t>inutos</a:t>
            </a:r>
            <a:endParaRPr/>
          </a:p>
          <a:p>
            <a:pPr marL="285750" marR="0" lvl="0" indent="-285750" algn="l"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rPr>
              <a:t>Pasos</a:t>
            </a:r>
            <a:endParaRPr b="1"/>
          </a:p>
          <a:p>
            <a:pPr marL="914352" marR="0" lvl="1"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Accede a </a:t>
            </a:r>
            <a:r>
              <a:rPr lang="en-US" sz="2400" b="0" i="0" u="sng" strike="noStrike" cap="none">
                <a:solidFill>
                  <a:schemeClr val="hlink"/>
                </a:solidFill>
                <a:latin typeface="Arial"/>
                <a:ea typeface="Arial"/>
                <a:cs typeface="Arial"/>
                <a:sym typeface="Arial"/>
                <a:hlinkClick r:id="rId3"/>
              </a:rPr>
              <a:t>http://www.scrumy.com/</a:t>
            </a:r>
            <a:endParaRPr sz="2400" b="0" i="0" u="none" strike="noStrike" cap="none">
              <a:solidFill>
                <a:srgbClr val="000000"/>
              </a:solidFill>
              <a:latin typeface="Arial"/>
              <a:ea typeface="Arial"/>
              <a:cs typeface="Arial"/>
              <a:sym typeface="Arial"/>
            </a:endParaRPr>
          </a:p>
          <a:p>
            <a:pPr marL="914352" marR="0" lvl="1"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Si utilizaste post its, entonces organizarlos utilizando cualquiera de los métodos señalados anteriormente (Fibonacci, Planning Poker, etc.).</a:t>
            </a:r>
            <a:endParaRPr/>
          </a:p>
          <a:p>
            <a:pPr marL="914352" marR="0" lvl="1"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Una vez estimadas las historias, proceder a estimar las duraciones de los sprint.</a:t>
            </a:r>
            <a:endParaRPr/>
          </a:p>
          <a:p>
            <a:pPr marL="914352" marR="0" lvl="1"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Finalmente, especificar las tareas involucradas en cada sprint.</a:t>
            </a:r>
            <a:endParaRPr/>
          </a:p>
          <a:p>
            <a:pPr marL="914352" marR="0" lvl="1" indent="-30480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Shape 1764"/>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765" name="Shape 1765"/>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Sprint planning</a:t>
            </a:r>
            <a:endParaRPr sz="2400" b="1" i="0" u="none" strike="noStrike" cap="none">
              <a:solidFill>
                <a:schemeClr val="dk1"/>
              </a:solidFill>
              <a:latin typeface="Arial"/>
              <a:ea typeface="Arial"/>
              <a:cs typeface="Arial"/>
              <a:sym typeface="Arial"/>
            </a:endParaRPr>
          </a:p>
        </p:txBody>
      </p:sp>
      <p:pic>
        <p:nvPicPr>
          <p:cNvPr id="1766" name="Shape 1766"/>
          <p:cNvPicPr preferRelativeResize="0"/>
          <p:nvPr/>
        </p:nvPicPr>
        <p:blipFill rotWithShape="1">
          <a:blip r:embed="rId3">
            <a:alphaModFix/>
          </a:blip>
          <a:srcRect/>
          <a:stretch/>
        </p:blipFill>
        <p:spPr>
          <a:xfrm>
            <a:off x="548640" y="1300097"/>
            <a:ext cx="8046720" cy="516540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773" name="Shape 1773"/>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Sprint planning meeting</a:t>
            </a:r>
            <a:endParaRPr/>
          </a:p>
        </p:txBody>
      </p:sp>
      <p:pic>
        <p:nvPicPr>
          <p:cNvPr id="1774" name="Shape 1774"/>
          <p:cNvPicPr preferRelativeResize="0"/>
          <p:nvPr/>
        </p:nvPicPr>
        <p:blipFill rotWithShape="1">
          <a:blip r:embed="rId3">
            <a:alphaModFix/>
          </a:blip>
          <a:srcRect/>
          <a:stretch/>
        </p:blipFill>
        <p:spPr>
          <a:xfrm>
            <a:off x="1722503" y="1800114"/>
            <a:ext cx="5698995" cy="3259358"/>
          </a:xfrm>
          <a:prstGeom prst="rect">
            <a:avLst/>
          </a:prstGeom>
          <a:noFill/>
          <a:ln>
            <a:noFill/>
          </a:ln>
          <a:effectLst>
            <a:outerShdw blurRad="292100" dist="139700" dir="2700000" algn="tl" rotWithShape="0">
              <a:srgbClr val="333333">
                <a:alpha val="64705"/>
              </a:srgbClr>
            </a:outerShdw>
          </a:effectLst>
        </p:spPr>
      </p:pic>
      <p:sp>
        <p:nvSpPr>
          <p:cNvPr id="1775" name="Shape 1775"/>
          <p:cNvSpPr/>
          <p:nvPr/>
        </p:nvSpPr>
        <p:spPr>
          <a:xfrm>
            <a:off x="1814258" y="5767929"/>
            <a:ext cx="553212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4"/>
              </a:rPr>
              <a:t>https://www.youtube.com/watch?v=wPvG9NZNUa4</a:t>
            </a:r>
            <a:endParaRPr sz="1400" b="0" i="0" u="none" strike="noStrike" cap="none">
              <a:solidFill>
                <a:srgbClr val="000000"/>
              </a:solidFill>
              <a:latin typeface="Arial"/>
              <a:ea typeface="Arial"/>
              <a:cs typeface="Arial"/>
              <a:sym typeface="Arial"/>
            </a:endParaRPr>
          </a:p>
        </p:txBody>
      </p:sp>
      <p:grpSp>
        <p:nvGrpSpPr>
          <p:cNvPr id="1776" name="Shape 1776"/>
          <p:cNvGrpSpPr/>
          <p:nvPr/>
        </p:nvGrpSpPr>
        <p:grpSpPr>
          <a:xfrm>
            <a:off x="3779912" y="2781722"/>
            <a:ext cx="1512168" cy="1512168"/>
            <a:chOff x="3707904" y="2560544"/>
            <a:chExt cx="1512168" cy="1512168"/>
          </a:xfrm>
        </p:grpSpPr>
        <p:sp>
          <p:nvSpPr>
            <p:cNvPr id="1777" name="Shape 1777"/>
            <p:cNvSpPr/>
            <p:nvPr/>
          </p:nvSpPr>
          <p:spPr>
            <a:xfrm>
              <a:off x="3707904" y="2560544"/>
              <a:ext cx="1512168" cy="1512168"/>
            </a:xfrm>
            <a:prstGeom prst="ellipse">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8" name="Shape 1778"/>
            <p:cNvSpPr/>
            <p:nvPr/>
          </p:nvSpPr>
          <p:spPr>
            <a:xfrm rot="5400000">
              <a:off x="4237845" y="2942784"/>
              <a:ext cx="785542" cy="677191"/>
            </a:xfrm>
            <a:prstGeom prst="triangle">
              <a:avLst>
                <a:gd name="adj" fmla="val 5000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Shape 1784"/>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785" name="Shape 1785"/>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Sprint planning</a:t>
            </a:r>
            <a:endParaRPr sz="2400" b="1" i="0" u="none" strike="noStrike" cap="none">
              <a:solidFill>
                <a:schemeClr val="dk1"/>
              </a:solidFill>
              <a:latin typeface="Arial"/>
              <a:ea typeface="Arial"/>
              <a:cs typeface="Arial"/>
              <a:sym typeface="Arial"/>
            </a:endParaRPr>
          </a:p>
        </p:txBody>
      </p:sp>
      <p:pic>
        <p:nvPicPr>
          <p:cNvPr id="1786" name="Shape 1786" descr="Image result for Sprint Planning"/>
          <p:cNvPicPr preferRelativeResize="0"/>
          <p:nvPr/>
        </p:nvPicPr>
        <p:blipFill rotWithShape="1">
          <a:blip r:embed="rId3">
            <a:alphaModFix/>
          </a:blip>
          <a:srcRect r="34442"/>
          <a:stretch/>
        </p:blipFill>
        <p:spPr>
          <a:xfrm>
            <a:off x="729364" y="1413570"/>
            <a:ext cx="7722031" cy="524399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Shape 1792"/>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793" name="Shape 1793"/>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Sprint planning</a:t>
            </a:r>
            <a:endParaRPr sz="2400" b="1" i="0" u="none" strike="noStrike" cap="none">
              <a:solidFill>
                <a:schemeClr val="dk1"/>
              </a:solidFill>
              <a:latin typeface="Arial"/>
              <a:ea typeface="Arial"/>
              <a:cs typeface="Arial"/>
              <a:sym typeface="Arial"/>
            </a:endParaRPr>
          </a:p>
        </p:txBody>
      </p:sp>
      <p:pic>
        <p:nvPicPr>
          <p:cNvPr id="1794" name="Shape 1794" descr="Image result for Sprint Planning"/>
          <p:cNvPicPr preferRelativeResize="0"/>
          <p:nvPr/>
        </p:nvPicPr>
        <p:blipFill rotWithShape="1">
          <a:blip r:embed="rId3">
            <a:alphaModFix/>
          </a:blip>
          <a:srcRect/>
          <a:stretch/>
        </p:blipFill>
        <p:spPr>
          <a:xfrm>
            <a:off x="-14288" y="1557587"/>
            <a:ext cx="9172575" cy="4876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cxnSp>
        <p:nvCxnSpPr>
          <p:cNvPr id="579" name="Shape 579"/>
          <p:cNvCxnSpPr/>
          <p:nvPr/>
        </p:nvCxnSpPr>
        <p:spPr>
          <a:xfrm>
            <a:off x="1720850" y="3740150"/>
            <a:ext cx="6243638" cy="1588"/>
          </a:xfrm>
          <a:prstGeom prst="straightConnector1">
            <a:avLst/>
          </a:prstGeom>
          <a:noFill/>
          <a:ln w="12700" cap="flat" cmpd="sng">
            <a:solidFill>
              <a:srgbClr val="000000"/>
            </a:solidFill>
            <a:prstDash val="solid"/>
            <a:round/>
            <a:headEnd type="none" w="med" len="med"/>
            <a:tailEnd type="none" w="med" len="med"/>
          </a:ln>
        </p:spPr>
      </p:cxnSp>
      <p:sp>
        <p:nvSpPr>
          <p:cNvPr id="580" name="Shape 580"/>
          <p:cNvSpPr/>
          <p:nvPr/>
        </p:nvSpPr>
        <p:spPr>
          <a:xfrm>
            <a:off x="7942263" y="3706813"/>
            <a:ext cx="69850" cy="69850"/>
          </a:xfrm>
          <a:custGeom>
            <a:avLst/>
            <a:gdLst/>
            <a:ahLst/>
            <a:cxnLst/>
            <a:rect l="0" t="0" r="0" b="0"/>
            <a:pathLst>
              <a:path w="120000" h="120000" extrusionOk="0">
                <a:moveTo>
                  <a:pt x="0" y="0"/>
                </a:moveTo>
                <a:lnTo>
                  <a:pt x="117272" y="60000"/>
                </a:lnTo>
                <a:lnTo>
                  <a:pt x="0" y="117272"/>
                </a:lnTo>
                <a:lnTo>
                  <a:pt x="38181" y="60000"/>
                </a:lnTo>
                <a:lnTo>
                  <a:pt x="0" y="0"/>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1" name="Shape 581"/>
          <p:cNvCxnSpPr/>
          <p:nvPr/>
        </p:nvCxnSpPr>
        <p:spPr>
          <a:xfrm>
            <a:off x="4551363" y="1857375"/>
            <a:ext cx="0" cy="4035425"/>
          </a:xfrm>
          <a:prstGeom prst="straightConnector1">
            <a:avLst/>
          </a:prstGeom>
          <a:noFill/>
          <a:ln w="12700" cap="flat" cmpd="sng">
            <a:solidFill>
              <a:srgbClr val="000000"/>
            </a:solidFill>
            <a:prstDash val="solid"/>
            <a:round/>
            <a:headEnd type="none" w="med" len="med"/>
            <a:tailEnd type="none" w="med" len="med"/>
          </a:ln>
        </p:spPr>
      </p:cxnSp>
      <p:sp>
        <p:nvSpPr>
          <p:cNvPr id="582" name="Shape 582"/>
          <p:cNvSpPr/>
          <p:nvPr/>
        </p:nvSpPr>
        <p:spPr>
          <a:xfrm>
            <a:off x="4516438" y="5870575"/>
            <a:ext cx="71437" cy="69850"/>
          </a:xfrm>
          <a:custGeom>
            <a:avLst/>
            <a:gdLst/>
            <a:ahLst/>
            <a:cxnLst/>
            <a:rect l="0" t="0" r="0" b="0"/>
            <a:pathLst>
              <a:path w="120000" h="120000" extrusionOk="0">
                <a:moveTo>
                  <a:pt x="117333" y="0"/>
                </a:moveTo>
                <a:lnTo>
                  <a:pt x="58666" y="117272"/>
                </a:lnTo>
                <a:lnTo>
                  <a:pt x="0" y="0"/>
                </a:lnTo>
                <a:lnTo>
                  <a:pt x="58666" y="38181"/>
                </a:lnTo>
                <a:lnTo>
                  <a:pt x="117333" y="0"/>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Shape 583"/>
          <p:cNvSpPr/>
          <p:nvPr/>
        </p:nvSpPr>
        <p:spPr>
          <a:xfrm>
            <a:off x="685800" y="1566888"/>
            <a:ext cx="2388600" cy="400800"/>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Determinar objetivos, alternativas y restricciones</a:t>
            </a:r>
            <a:endParaRPr/>
          </a:p>
        </p:txBody>
      </p:sp>
      <p:sp>
        <p:nvSpPr>
          <p:cNvPr id="584" name="Shape 584"/>
          <p:cNvSpPr/>
          <p:nvPr/>
        </p:nvSpPr>
        <p:spPr>
          <a:xfrm>
            <a:off x="6030925" y="1414520"/>
            <a:ext cx="2282700" cy="1108800"/>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Evaluar alternativas, identificar y resolver riesgos </a:t>
            </a:r>
            <a:endParaRPr/>
          </a:p>
        </p:txBody>
      </p:sp>
      <p:sp>
        <p:nvSpPr>
          <p:cNvPr id="585" name="Shape 585"/>
          <p:cNvSpPr/>
          <p:nvPr/>
        </p:nvSpPr>
        <p:spPr>
          <a:xfrm>
            <a:off x="6078163" y="4784875"/>
            <a:ext cx="2188200" cy="400800"/>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Desarrollar, verificar</a:t>
            </a:r>
            <a:endParaRPr/>
          </a:p>
        </p:txBody>
      </p:sp>
      <p:sp>
        <p:nvSpPr>
          <p:cNvPr id="586" name="Shape 586"/>
          <p:cNvSpPr/>
          <p:nvPr/>
        </p:nvSpPr>
        <p:spPr>
          <a:xfrm>
            <a:off x="798800" y="5075250"/>
            <a:ext cx="2511900" cy="817500"/>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Planificar las próximas </a:t>
            </a:r>
            <a:r>
              <a:rPr lang="en-US" sz="2000"/>
              <a:t>fases</a:t>
            </a:r>
            <a:endParaRPr/>
          </a:p>
        </p:txBody>
      </p:sp>
      <p:sp>
        <p:nvSpPr>
          <p:cNvPr id="587" name="Shape 587"/>
          <p:cNvSpPr/>
          <p:nvPr/>
        </p:nvSpPr>
        <p:spPr>
          <a:xfrm>
            <a:off x="214328" y="3544900"/>
            <a:ext cx="1422300" cy="400800"/>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REVISIÓN</a:t>
            </a:r>
            <a:endParaRPr/>
          </a:p>
        </p:txBody>
      </p:sp>
      <p:sp>
        <p:nvSpPr>
          <p:cNvPr id="588" name="Shape 588"/>
          <p:cNvSpPr/>
          <p:nvPr/>
        </p:nvSpPr>
        <p:spPr>
          <a:xfrm>
            <a:off x="1471627" y="3230575"/>
            <a:ext cx="1178100" cy="400800"/>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Acuerdo</a:t>
            </a:r>
            <a:endParaRPr/>
          </a:p>
        </p:txBody>
      </p:sp>
      <p:cxnSp>
        <p:nvCxnSpPr>
          <p:cNvPr id="589" name="Shape 589"/>
          <p:cNvCxnSpPr/>
          <p:nvPr/>
        </p:nvCxnSpPr>
        <p:spPr>
          <a:xfrm>
            <a:off x="1720850" y="3740150"/>
            <a:ext cx="2830513" cy="0"/>
          </a:xfrm>
          <a:prstGeom prst="straightConnector1">
            <a:avLst/>
          </a:prstGeom>
          <a:noFill/>
          <a:ln w="50800" cap="flat" cmpd="sng">
            <a:solidFill>
              <a:srgbClr val="000000"/>
            </a:solidFill>
            <a:prstDash val="solid"/>
            <a:round/>
            <a:headEnd type="none" w="med" len="med"/>
            <a:tailEnd type="none" w="med" len="med"/>
          </a:ln>
        </p:spPr>
      </p:cxnSp>
      <p:grpSp>
        <p:nvGrpSpPr>
          <p:cNvPr id="590" name="Shape 590"/>
          <p:cNvGrpSpPr/>
          <p:nvPr/>
        </p:nvGrpSpPr>
        <p:grpSpPr>
          <a:xfrm>
            <a:off x="2997200" y="2262188"/>
            <a:ext cx="3257550" cy="3594100"/>
            <a:chOff x="1888" y="1425"/>
            <a:chExt cx="2052" cy="2264"/>
          </a:xfrm>
        </p:grpSpPr>
        <p:sp>
          <p:nvSpPr>
            <p:cNvPr id="591" name="Shape 591"/>
            <p:cNvSpPr/>
            <p:nvPr/>
          </p:nvSpPr>
          <p:spPr>
            <a:xfrm>
              <a:off x="1888" y="2348"/>
              <a:ext cx="976" cy="859"/>
            </a:xfrm>
            <a:custGeom>
              <a:avLst/>
              <a:gdLst/>
              <a:ahLst/>
              <a:cxnLst/>
              <a:rect l="0" t="0" r="0" b="0"/>
              <a:pathLst>
                <a:path w="120000" h="120000" extrusionOk="0">
                  <a:moveTo>
                    <a:pt x="114713" y="119860"/>
                  </a:moveTo>
                  <a:lnTo>
                    <a:pt x="116803" y="119860"/>
                  </a:lnTo>
                  <a:lnTo>
                    <a:pt x="119877" y="100023"/>
                  </a:lnTo>
                  <a:lnTo>
                    <a:pt x="117663" y="99604"/>
                  </a:lnTo>
                  <a:lnTo>
                    <a:pt x="115942" y="99604"/>
                  </a:lnTo>
                  <a:lnTo>
                    <a:pt x="114344" y="99464"/>
                  </a:lnTo>
                  <a:lnTo>
                    <a:pt x="111885" y="99185"/>
                  </a:lnTo>
                  <a:lnTo>
                    <a:pt x="109918" y="98905"/>
                  </a:lnTo>
                  <a:lnTo>
                    <a:pt x="108073" y="98486"/>
                  </a:lnTo>
                  <a:lnTo>
                    <a:pt x="106475" y="98207"/>
                  </a:lnTo>
                  <a:lnTo>
                    <a:pt x="104262" y="97788"/>
                  </a:lnTo>
                  <a:lnTo>
                    <a:pt x="102663" y="97508"/>
                  </a:lnTo>
                  <a:lnTo>
                    <a:pt x="100573" y="96810"/>
                  </a:lnTo>
                  <a:lnTo>
                    <a:pt x="98606" y="96530"/>
                  </a:lnTo>
                  <a:lnTo>
                    <a:pt x="96762" y="95832"/>
                  </a:lnTo>
                  <a:lnTo>
                    <a:pt x="95040" y="95133"/>
                  </a:lnTo>
                  <a:lnTo>
                    <a:pt x="93319" y="94575"/>
                  </a:lnTo>
                  <a:lnTo>
                    <a:pt x="91967" y="94016"/>
                  </a:lnTo>
                  <a:lnTo>
                    <a:pt x="90122" y="93457"/>
                  </a:lnTo>
                  <a:lnTo>
                    <a:pt x="88524" y="92619"/>
                  </a:lnTo>
                  <a:lnTo>
                    <a:pt x="86557" y="92060"/>
                  </a:lnTo>
                  <a:lnTo>
                    <a:pt x="85081" y="91222"/>
                  </a:lnTo>
                  <a:lnTo>
                    <a:pt x="83729" y="90803"/>
                  </a:lnTo>
                  <a:lnTo>
                    <a:pt x="82377" y="90244"/>
                  </a:lnTo>
                  <a:lnTo>
                    <a:pt x="80286" y="89266"/>
                  </a:lnTo>
                  <a:lnTo>
                    <a:pt x="78319" y="88149"/>
                  </a:lnTo>
                  <a:lnTo>
                    <a:pt x="75860" y="87031"/>
                  </a:lnTo>
                  <a:lnTo>
                    <a:pt x="73893" y="85774"/>
                  </a:lnTo>
                  <a:lnTo>
                    <a:pt x="71434" y="84237"/>
                  </a:lnTo>
                  <a:lnTo>
                    <a:pt x="69098" y="83119"/>
                  </a:lnTo>
                  <a:lnTo>
                    <a:pt x="66885" y="81303"/>
                  </a:lnTo>
                  <a:lnTo>
                    <a:pt x="64918" y="79906"/>
                  </a:lnTo>
                  <a:lnTo>
                    <a:pt x="63196" y="78509"/>
                  </a:lnTo>
                  <a:lnTo>
                    <a:pt x="60983" y="76833"/>
                  </a:lnTo>
                  <a:lnTo>
                    <a:pt x="58893" y="75017"/>
                  </a:lnTo>
                  <a:lnTo>
                    <a:pt x="56680" y="73061"/>
                  </a:lnTo>
                  <a:lnTo>
                    <a:pt x="54590" y="71245"/>
                  </a:lnTo>
                  <a:lnTo>
                    <a:pt x="52500" y="69150"/>
                  </a:lnTo>
                  <a:lnTo>
                    <a:pt x="50286" y="66915"/>
                  </a:lnTo>
                  <a:lnTo>
                    <a:pt x="48565" y="64679"/>
                  </a:lnTo>
                  <a:lnTo>
                    <a:pt x="46598" y="62724"/>
                  </a:lnTo>
                  <a:lnTo>
                    <a:pt x="45245" y="60628"/>
                  </a:lnTo>
                  <a:lnTo>
                    <a:pt x="43770" y="58533"/>
                  </a:lnTo>
                  <a:lnTo>
                    <a:pt x="41926" y="56437"/>
                  </a:lnTo>
                  <a:lnTo>
                    <a:pt x="40696" y="54202"/>
                  </a:lnTo>
                  <a:lnTo>
                    <a:pt x="39221" y="51967"/>
                  </a:lnTo>
                  <a:lnTo>
                    <a:pt x="37745" y="49732"/>
                  </a:lnTo>
                  <a:lnTo>
                    <a:pt x="36516" y="47497"/>
                  </a:lnTo>
                  <a:lnTo>
                    <a:pt x="35040" y="45122"/>
                  </a:lnTo>
                  <a:lnTo>
                    <a:pt x="33688" y="42328"/>
                  </a:lnTo>
                  <a:lnTo>
                    <a:pt x="32581" y="39813"/>
                  </a:lnTo>
                  <a:lnTo>
                    <a:pt x="31352" y="37299"/>
                  </a:lnTo>
                  <a:lnTo>
                    <a:pt x="30122" y="34225"/>
                  </a:lnTo>
                  <a:lnTo>
                    <a:pt x="29385" y="31571"/>
                  </a:lnTo>
                  <a:lnTo>
                    <a:pt x="28524" y="29057"/>
                  </a:lnTo>
                  <a:lnTo>
                    <a:pt x="27663" y="25983"/>
                  </a:lnTo>
                  <a:lnTo>
                    <a:pt x="26926" y="23189"/>
                  </a:lnTo>
                  <a:lnTo>
                    <a:pt x="26188" y="20256"/>
                  </a:lnTo>
                  <a:lnTo>
                    <a:pt x="33073" y="18579"/>
                  </a:lnTo>
                  <a:lnTo>
                    <a:pt x="11803" y="0"/>
                  </a:lnTo>
                  <a:lnTo>
                    <a:pt x="0" y="26123"/>
                  </a:lnTo>
                  <a:lnTo>
                    <a:pt x="6516" y="24726"/>
                  </a:lnTo>
                  <a:lnTo>
                    <a:pt x="7377" y="28079"/>
                  </a:lnTo>
                  <a:lnTo>
                    <a:pt x="8114" y="31292"/>
                  </a:lnTo>
                  <a:lnTo>
                    <a:pt x="9221" y="34505"/>
                  </a:lnTo>
                  <a:lnTo>
                    <a:pt x="10081" y="37438"/>
                  </a:lnTo>
                  <a:lnTo>
                    <a:pt x="10942" y="40093"/>
                  </a:lnTo>
                  <a:lnTo>
                    <a:pt x="12049" y="42887"/>
                  </a:lnTo>
                  <a:lnTo>
                    <a:pt x="13155" y="45681"/>
                  </a:lnTo>
                  <a:lnTo>
                    <a:pt x="14262" y="48195"/>
                  </a:lnTo>
                  <a:lnTo>
                    <a:pt x="15368" y="50710"/>
                  </a:lnTo>
                  <a:lnTo>
                    <a:pt x="16598" y="53224"/>
                  </a:lnTo>
                  <a:lnTo>
                    <a:pt x="18319" y="56437"/>
                  </a:lnTo>
                  <a:lnTo>
                    <a:pt x="19549" y="58812"/>
                  </a:lnTo>
                  <a:lnTo>
                    <a:pt x="21147" y="61327"/>
                  </a:lnTo>
                  <a:lnTo>
                    <a:pt x="22500" y="63701"/>
                  </a:lnTo>
                  <a:lnTo>
                    <a:pt x="24221" y="66356"/>
                  </a:lnTo>
                  <a:lnTo>
                    <a:pt x="26065" y="68870"/>
                  </a:lnTo>
                  <a:lnTo>
                    <a:pt x="27540" y="70966"/>
                  </a:lnTo>
                  <a:lnTo>
                    <a:pt x="29262" y="73201"/>
                  </a:lnTo>
                  <a:lnTo>
                    <a:pt x="31352" y="75715"/>
                  </a:lnTo>
                  <a:lnTo>
                    <a:pt x="33319" y="77951"/>
                  </a:lnTo>
                  <a:lnTo>
                    <a:pt x="35286" y="80186"/>
                  </a:lnTo>
                  <a:lnTo>
                    <a:pt x="37131" y="82281"/>
                  </a:lnTo>
                  <a:lnTo>
                    <a:pt x="39098" y="84237"/>
                  </a:lnTo>
                  <a:lnTo>
                    <a:pt x="41065" y="86193"/>
                  </a:lnTo>
                  <a:lnTo>
                    <a:pt x="42909" y="88009"/>
                  </a:lnTo>
                  <a:lnTo>
                    <a:pt x="45122" y="90104"/>
                  </a:lnTo>
                  <a:lnTo>
                    <a:pt x="47581" y="92060"/>
                  </a:lnTo>
                  <a:lnTo>
                    <a:pt x="49918" y="93736"/>
                  </a:lnTo>
                  <a:lnTo>
                    <a:pt x="52131" y="95413"/>
                  </a:lnTo>
                  <a:lnTo>
                    <a:pt x="54221" y="97089"/>
                  </a:lnTo>
                  <a:lnTo>
                    <a:pt x="56311" y="98626"/>
                  </a:lnTo>
                  <a:lnTo>
                    <a:pt x="58401" y="99883"/>
                  </a:lnTo>
                  <a:lnTo>
                    <a:pt x="60983" y="101699"/>
                  </a:lnTo>
                  <a:lnTo>
                    <a:pt x="63688" y="102817"/>
                  </a:lnTo>
                  <a:lnTo>
                    <a:pt x="65655" y="104214"/>
                  </a:lnTo>
                  <a:lnTo>
                    <a:pt x="67991" y="105611"/>
                  </a:lnTo>
                  <a:lnTo>
                    <a:pt x="70573" y="106728"/>
                  </a:lnTo>
                  <a:lnTo>
                    <a:pt x="73155" y="107986"/>
                  </a:lnTo>
                  <a:lnTo>
                    <a:pt x="75614" y="109103"/>
                  </a:lnTo>
                  <a:lnTo>
                    <a:pt x="78196" y="110221"/>
                  </a:lnTo>
                  <a:lnTo>
                    <a:pt x="80778" y="111478"/>
                  </a:lnTo>
                  <a:lnTo>
                    <a:pt x="83237" y="112456"/>
                  </a:lnTo>
                  <a:lnTo>
                    <a:pt x="85327" y="113294"/>
                  </a:lnTo>
                  <a:lnTo>
                    <a:pt x="86926" y="113713"/>
                  </a:lnTo>
                  <a:lnTo>
                    <a:pt x="88401" y="114551"/>
                  </a:lnTo>
                  <a:lnTo>
                    <a:pt x="89754" y="114831"/>
                  </a:lnTo>
                  <a:lnTo>
                    <a:pt x="90860" y="115110"/>
                  </a:lnTo>
                  <a:lnTo>
                    <a:pt x="92090" y="115529"/>
                  </a:lnTo>
                  <a:lnTo>
                    <a:pt x="93688" y="115809"/>
                  </a:lnTo>
                  <a:lnTo>
                    <a:pt x="95409" y="116228"/>
                  </a:lnTo>
                  <a:lnTo>
                    <a:pt x="96885" y="116647"/>
                  </a:lnTo>
                  <a:lnTo>
                    <a:pt x="98114" y="116926"/>
                  </a:lnTo>
                  <a:lnTo>
                    <a:pt x="99713" y="117485"/>
                  </a:lnTo>
                  <a:lnTo>
                    <a:pt x="101311" y="117764"/>
                  </a:lnTo>
                  <a:lnTo>
                    <a:pt x="102909" y="117904"/>
                  </a:lnTo>
                  <a:lnTo>
                    <a:pt x="104631" y="118463"/>
                  </a:lnTo>
                  <a:lnTo>
                    <a:pt x="106106" y="118603"/>
                  </a:lnTo>
                  <a:lnTo>
                    <a:pt x="107459" y="119022"/>
                  </a:lnTo>
                  <a:lnTo>
                    <a:pt x="108934" y="119161"/>
                  </a:lnTo>
                  <a:lnTo>
                    <a:pt x="110655" y="119441"/>
                  </a:lnTo>
                  <a:lnTo>
                    <a:pt x="112131" y="119580"/>
                  </a:lnTo>
                  <a:lnTo>
                    <a:pt x="113237" y="119720"/>
                  </a:lnTo>
                  <a:lnTo>
                    <a:pt x="114713" y="119860"/>
                  </a:lnTo>
                </a:path>
              </a:pathLst>
            </a:custGeom>
            <a:solidFill>
              <a:srgbClr val="FF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Shape 592"/>
            <p:cNvSpPr/>
            <p:nvPr/>
          </p:nvSpPr>
          <p:spPr>
            <a:xfrm>
              <a:off x="2863" y="1443"/>
              <a:ext cx="1077" cy="919"/>
            </a:xfrm>
            <a:custGeom>
              <a:avLst/>
              <a:gdLst/>
              <a:ahLst/>
              <a:cxnLst/>
              <a:rect l="0" t="0" r="0" b="0"/>
              <a:pathLst>
                <a:path w="120000" h="120000" extrusionOk="0">
                  <a:moveTo>
                    <a:pt x="5125" y="0"/>
                  </a:moveTo>
                  <a:lnTo>
                    <a:pt x="2896" y="0"/>
                  </a:lnTo>
                  <a:lnTo>
                    <a:pt x="0" y="19586"/>
                  </a:lnTo>
                  <a:lnTo>
                    <a:pt x="2005" y="20108"/>
                  </a:lnTo>
                  <a:lnTo>
                    <a:pt x="3788" y="20108"/>
                  </a:lnTo>
                  <a:lnTo>
                    <a:pt x="5682" y="20500"/>
                  </a:lnTo>
                  <a:lnTo>
                    <a:pt x="7799" y="20500"/>
                  </a:lnTo>
                  <a:lnTo>
                    <a:pt x="9693" y="21022"/>
                  </a:lnTo>
                  <a:lnTo>
                    <a:pt x="11699" y="21284"/>
                  </a:lnTo>
                  <a:lnTo>
                    <a:pt x="13370" y="21675"/>
                  </a:lnTo>
                  <a:lnTo>
                    <a:pt x="15487" y="21936"/>
                  </a:lnTo>
                  <a:lnTo>
                    <a:pt x="17047" y="22328"/>
                  </a:lnTo>
                  <a:lnTo>
                    <a:pt x="19164" y="22850"/>
                  </a:lnTo>
                  <a:lnTo>
                    <a:pt x="20947" y="23373"/>
                  </a:lnTo>
                  <a:lnTo>
                    <a:pt x="23064" y="24026"/>
                  </a:lnTo>
                  <a:lnTo>
                    <a:pt x="24735" y="24548"/>
                  </a:lnTo>
                  <a:lnTo>
                    <a:pt x="26406" y="25201"/>
                  </a:lnTo>
                  <a:lnTo>
                    <a:pt x="27743" y="25854"/>
                  </a:lnTo>
                  <a:lnTo>
                    <a:pt x="29637" y="26245"/>
                  </a:lnTo>
                  <a:lnTo>
                    <a:pt x="31309" y="27029"/>
                  </a:lnTo>
                  <a:lnTo>
                    <a:pt x="33203" y="27682"/>
                  </a:lnTo>
                  <a:lnTo>
                    <a:pt x="34651" y="28596"/>
                  </a:lnTo>
                  <a:lnTo>
                    <a:pt x="35988" y="28988"/>
                  </a:lnTo>
                  <a:lnTo>
                    <a:pt x="37548" y="29640"/>
                  </a:lnTo>
                  <a:lnTo>
                    <a:pt x="39442" y="30685"/>
                  </a:lnTo>
                  <a:lnTo>
                    <a:pt x="41448" y="31599"/>
                  </a:lnTo>
                  <a:lnTo>
                    <a:pt x="43788" y="32774"/>
                  </a:lnTo>
                  <a:lnTo>
                    <a:pt x="45905" y="33949"/>
                  </a:lnTo>
                  <a:lnTo>
                    <a:pt x="48245" y="35386"/>
                  </a:lnTo>
                  <a:lnTo>
                    <a:pt x="50584" y="36692"/>
                  </a:lnTo>
                  <a:lnTo>
                    <a:pt x="52813" y="38520"/>
                  </a:lnTo>
                  <a:lnTo>
                    <a:pt x="54818" y="39825"/>
                  </a:lnTo>
                  <a:lnTo>
                    <a:pt x="56601" y="41392"/>
                  </a:lnTo>
                  <a:lnTo>
                    <a:pt x="58718" y="42959"/>
                  </a:lnTo>
                  <a:lnTo>
                    <a:pt x="60724" y="44918"/>
                  </a:lnTo>
                  <a:lnTo>
                    <a:pt x="63064" y="46615"/>
                  </a:lnTo>
                  <a:lnTo>
                    <a:pt x="65069" y="48574"/>
                  </a:lnTo>
                  <a:lnTo>
                    <a:pt x="67298" y="50533"/>
                  </a:lnTo>
                  <a:lnTo>
                    <a:pt x="69415" y="52752"/>
                  </a:lnTo>
                  <a:lnTo>
                    <a:pt x="71197" y="55103"/>
                  </a:lnTo>
                  <a:lnTo>
                    <a:pt x="72980" y="57192"/>
                  </a:lnTo>
                  <a:lnTo>
                    <a:pt x="74428" y="59020"/>
                  </a:lnTo>
                  <a:lnTo>
                    <a:pt x="75988" y="61240"/>
                  </a:lnTo>
                  <a:lnTo>
                    <a:pt x="77771" y="63460"/>
                  </a:lnTo>
                  <a:lnTo>
                    <a:pt x="78997" y="65549"/>
                  </a:lnTo>
                  <a:lnTo>
                    <a:pt x="80557" y="67769"/>
                  </a:lnTo>
                  <a:lnTo>
                    <a:pt x="81894" y="70119"/>
                  </a:lnTo>
                  <a:lnTo>
                    <a:pt x="83119" y="72208"/>
                  </a:lnTo>
                  <a:lnTo>
                    <a:pt x="84568" y="74689"/>
                  </a:lnTo>
                  <a:lnTo>
                    <a:pt x="86016" y="77301"/>
                  </a:lnTo>
                  <a:lnTo>
                    <a:pt x="87130" y="79912"/>
                  </a:lnTo>
                  <a:lnTo>
                    <a:pt x="88245" y="82524"/>
                  </a:lnTo>
                  <a:lnTo>
                    <a:pt x="89582" y="85527"/>
                  </a:lnTo>
                  <a:lnTo>
                    <a:pt x="90362" y="88139"/>
                  </a:lnTo>
                  <a:lnTo>
                    <a:pt x="91142" y="90620"/>
                  </a:lnTo>
                  <a:lnTo>
                    <a:pt x="91922" y="93754"/>
                  </a:lnTo>
                  <a:lnTo>
                    <a:pt x="92590" y="96496"/>
                  </a:lnTo>
                  <a:lnTo>
                    <a:pt x="93481" y="99630"/>
                  </a:lnTo>
                  <a:lnTo>
                    <a:pt x="86573" y="101196"/>
                  </a:lnTo>
                  <a:lnTo>
                    <a:pt x="107855" y="119869"/>
                  </a:lnTo>
                  <a:lnTo>
                    <a:pt x="119888" y="93623"/>
                  </a:lnTo>
                  <a:lnTo>
                    <a:pt x="113203" y="95059"/>
                  </a:lnTo>
                  <a:lnTo>
                    <a:pt x="112311" y="91664"/>
                  </a:lnTo>
                  <a:lnTo>
                    <a:pt x="111532" y="88531"/>
                  </a:lnTo>
                  <a:lnTo>
                    <a:pt x="110417" y="85136"/>
                  </a:lnTo>
                  <a:lnTo>
                    <a:pt x="109526" y="82263"/>
                  </a:lnTo>
                  <a:lnTo>
                    <a:pt x="108746" y="79521"/>
                  </a:lnTo>
                  <a:lnTo>
                    <a:pt x="107632" y="76779"/>
                  </a:lnTo>
                  <a:lnTo>
                    <a:pt x="106406" y="74036"/>
                  </a:lnTo>
                  <a:lnTo>
                    <a:pt x="105403" y="71556"/>
                  </a:lnTo>
                  <a:lnTo>
                    <a:pt x="104289" y="69205"/>
                  </a:lnTo>
                  <a:lnTo>
                    <a:pt x="103064" y="66594"/>
                  </a:lnTo>
                  <a:lnTo>
                    <a:pt x="101281" y="63329"/>
                  </a:lnTo>
                  <a:lnTo>
                    <a:pt x="100167" y="60848"/>
                  </a:lnTo>
                  <a:lnTo>
                    <a:pt x="98607" y="58498"/>
                  </a:lnTo>
                  <a:lnTo>
                    <a:pt x="97270" y="56147"/>
                  </a:lnTo>
                  <a:lnTo>
                    <a:pt x="95487" y="53536"/>
                  </a:lnTo>
                  <a:lnTo>
                    <a:pt x="93704" y="51055"/>
                  </a:lnTo>
                  <a:lnTo>
                    <a:pt x="92033" y="48835"/>
                  </a:lnTo>
                  <a:lnTo>
                    <a:pt x="90473" y="46485"/>
                  </a:lnTo>
                  <a:lnTo>
                    <a:pt x="88245" y="44004"/>
                  </a:lnTo>
                  <a:lnTo>
                    <a:pt x="86350" y="41784"/>
                  </a:lnTo>
                  <a:lnTo>
                    <a:pt x="84568" y="39564"/>
                  </a:lnTo>
                  <a:lnTo>
                    <a:pt x="82562" y="37475"/>
                  </a:lnTo>
                  <a:lnTo>
                    <a:pt x="80668" y="35516"/>
                  </a:lnTo>
                  <a:lnTo>
                    <a:pt x="78551" y="33688"/>
                  </a:lnTo>
                  <a:lnTo>
                    <a:pt x="76768" y="31730"/>
                  </a:lnTo>
                  <a:lnTo>
                    <a:pt x="74540" y="29640"/>
                  </a:lnTo>
                  <a:lnTo>
                    <a:pt x="72311" y="27812"/>
                  </a:lnTo>
                  <a:lnTo>
                    <a:pt x="69749" y="25984"/>
                  </a:lnTo>
                  <a:lnTo>
                    <a:pt x="67632" y="24417"/>
                  </a:lnTo>
                  <a:lnTo>
                    <a:pt x="65403" y="22720"/>
                  </a:lnTo>
                  <a:lnTo>
                    <a:pt x="63398" y="21153"/>
                  </a:lnTo>
                  <a:lnTo>
                    <a:pt x="61281" y="19847"/>
                  </a:lnTo>
                  <a:lnTo>
                    <a:pt x="58718" y="18019"/>
                  </a:lnTo>
                  <a:lnTo>
                    <a:pt x="56044" y="16844"/>
                  </a:lnTo>
                  <a:lnTo>
                    <a:pt x="54150" y="15669"/>
                  </a:lnTo>
                  <a:lnTo>
                    <a:pt x="51699" y="14102"/>
                  </a:lnTo>
                  <a:lnTo>
                    <a:pt x="49247" y="13057"/>
                  </a:lnTo>
                  <a:lnTo>
                    <a:pt x="46573" y="11751"/>
                  </a:lnTo>
                  <a:lnTo>
                    <a:pt x="44011" y="10576"/>
                  </a:lnTo>
                  <a:lnTo>
                    <a:pt x="41559" y="9401"/>
                  </a:lnTo>
                  <a:lnTo>
                    <a:pt x="38885" y="8356"/>
                  </a:lnTo>
                  <a:lnTo>
                    <a:pt x="36545" y="7442"/>
                  </a:lnTo>
                  <a:lnTo>
                    <a:pt x="34317" y="6528"/>
                  </a:lnTo>
                  <a:lnTo>
                    <a:pt x="32757" y="6006"/>
                  </a:lnTo>
                  <a:lnTo>
                    <a:pt x="31420" y="5353"/>
                  </a:lnTo>
                  <a:lnTo>
                    <a:pt x="29972" y="4831"/>
                  </a:lnTo>
                  <a:lnTo>
                    <a:pt x="28857" y="4700"/>
                  </a:lnTo>
                  <a:lnTo>
                    <a:pt x="27632" y="4309"/>
                  </a:lnTo>
                  <a:lnTo>
                    <a:pt x="25961" y="3917"/>
                  </a:lnTo>
                  <a:lnTo>
                    <a:pt x="24289" y="3525"/>
                  </a:lnTo>
                  <a:lnTo>
                    <a:pt x="22841" y="3133"/>
                  </a:lnTo>
                  <a:lnTo>
                    <a:pt x="21615" y="2742"/>
                  </a:lnTo>
                  <a:lnTo>
                    <a:pt x="20055" y="2350"/>
                  </a:lnTo>
                  <a:lnTo>
                    <a:pt x="18495" y="1958"/>
                  </a:lnTo>
                  <a:lnTo>
                    <a:pt x="16824" y="1828"/>
                  </a:lnTo>
                  <a:lnTo>
                    <a:pt x="15153" y="1305"/>
                  </a:lnTo>
                  <a:lnTo>
                    <a:pt x="13704" y="1175"/>
                  </a:lnTo>
                  <a:lnTo>
                    <a:pt x="12256" y="783"/>
                  </a:lnTo>
                  <a:lnTo>
                    <a:pt x="10807" y="652"/>
                  </a:lnTo>
                  <a:lnTo>
                    <a:pt x="9136" y="391"/>
                  </a:lnTo>
                  <a:lnTo>
                    <a:pt x="7576" y="130"/>
                  </a:lnTo>
                  <a:lnTo>
                    <a:pt x="6462" y="0"/>
                  </a:lnTo>
                  <a:lnTo>
                    <a:pt x="5125" y="0"/>
                  </a:lnTo>
                </a:path>
              </a:pathLst>
            </a:custGeom>
            <a:solidFill>
              <a:srgbClr val="00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Shape 593"/>
            <p:cNvSpPr/>
            <p:nvPr/>
          </p:nvSpPr>
          <p:spPr>
            <a:xfrm>
              <a:off x="1893" y="1425"/>
              <a:ext cx="971" cy="937"/>
            </a:xfrm>
            <a:custGeom>
              <a:avLst/>
              <a:gdLst/>
              <a:ahLst/>
              <a:cxnLst/>
              <a:rect l="0" t="0" r="0" b="0"/>
              <a:pathLst>
                <a:path w="120000" h="120000" extrusionOk="0">
                  <a:moveTo>
                    <a:pt x="0" y="116798"/>
                  </a:moveTo>
                  <a:lnTo>
                    <a:pt x="19897" y="119871"/>
                  </a:lnTo>
                  <a:lnTo>
                    <a:pt x="20144" y="118207"/>
                  </a:lnTo>
                  <a:lnTo>
                    <a:pt x="20391" y="116414"/>
                  </a:lnTo>
                  <a:lnTo>
                    <a:pt x="20762" y="114108"/>
                  </a:lnTo>
                  <a:lnTo>
                    <a:pt x="21009" y="112059"/>
                  </a:lnTo>
                  <a:lnTo>
                    <a:pt x="21256" y="110138"/>
                  </a:lnTo>
                  <a:lnTo>
                    <a:pt x="21627" y="108345"/>
                  </a:lnTo>
                  <a:lnTo>
                    <a:pt x="21997" y="106168"/>
                  </a:lnTo>
                  <a:lnTo>
                    <a:pt x="22245" y="104503"/>
                  </a:lnTo>
                  <a:lnTo>
                    <a:pt x="22986" y="102326"/>
                  </a:lnTo>
                  <a:lnTo>
                    <a:pt x="23357" y="100533"/>
                  </a:lnTo>
                  <a:lnTo>
                    <a:pt x="24098" y="98484"/>
                  </a:lnTo>
                  <a:lnTo>
                    <a:pt x="24593" y="96563"/>
                  </a:lnTo>
                  <a:lnTo>
                    <a:pt x="25211" y="95154"/>
                  </a:lnTo>
                  <a:lnTo>
                    <a:pt x="25829" y="93617"/>
                  </a:lnTo>
                  <a:lnTo>
                    <a:pt x="26323" y="91696"/>
                  </a:lnTo>
                  <a:lnTo>
                    <a:pt x="26941" y="90160"/>
                  </a:lnTo>
                  <a:lnTo>
                    <a:pt x="27806" y="88239"/>
                  </a:lnTo>
                  <a:lnTo>
                    <a:pt x="28547" y="86574"/>
                  </a:lnTo>
                  <a:lnTo>
                    <a:pt x="28918" y="85165"/>
                  </a:lnTo>
                  <a:lnTo>
                    <a:pt x="29660" y="83756"/>
                  </a:lnTo>
                  <a:lnTo>
                    <a:pt x="30525" y="81835"/>
                  </a:lnTo>
                  <a:lnTo>
                    <a:pt x="31637" y="79914"/>
                  </a:lnTo>
                  <a:lnTo>
                    <a:pt x="32873" y="77225"/>
                  </a:lnTo>
                  <a:lnTo>
                    <a:pt x="33985" y="75048"/>
                  </a:lnTo>
                  <a:lnTo>
                    <a:pt x="35345" y="72742"/>
                  </a:lnTo>
                  <a:lnTo>
                    <a:pt x="36704" y="70437"/>
                  </a:lnTo>
                  <a:lnTo>
                    <a:pt x="38558" y="68132"/>
                  </a:lnTo>
                  <a:lnTo>
                    <a:pt x="39917" y="66083"/>
                  </a:lnTo>
                  <a:lnTo>
                    <a:pt x="41153" y="64418"/>
                  </a:lnTo>
                  <a:lnTo>
                    <a:pt x="42883" y="62113"/>
                  </a:lnTo>
                  <a:lnTo>
                    <a:pt x="44613" y="59935"/>
                  </a:lnTo>
                  <a:lnTo>
                    <a:pt x="46838" y="57758"/>
                  </a:lnTo>
                  <a:lnTo>
                    <a:pt x="48444" y="55581"/>
                  </a:lnTo>
                  <a:lnTo>
                    <a:pt x="50669" y="53404"/>
                  </a:lnTo>
                  <a:lnTo>
                    <a:pt x="52893" y="51227"/>
                  </a:lnTo>
                  <a:lnTo>
                    <a:pt x="55118" y="49434"/>
                  </a:lnTo>
                  <a:lnTo>
                    <a:pt x="57219" y="47641"/>
                  </a:lnTo>
                  <a:lnTo>
                    <a:pt x="59196" y="45976"/>
                  </a:lnTo>
                  <a:lnTo>
                    <a:pt x="61050" y="44567"/>
                  </a:lnTo>
                  <a:lnTo>
                    <a:pt x="63274" y="42646"/>
                  </a:lnTo>
                  <a:lnTo>
                    <a:pt x="65623" y="41237"/>
                  </a:lnTo>
                  <a:lnTo>
                    <a:pt x="67600" y="40085"/>
                  </a:lnTo>
                  <a:lnTo>
                    <a:pt x="70072" y="38420"/>
                  </a:lnTo>
                  <a:lnTo>
                    <a:pt x="72296" y="37267"/>
                  </a:lnTo>
                  <a:lnTo>
                    <a:pt x="74768" y="35859"/>
                  </a:lnTo>
                  <a:lnTo>
                    <a:pt x="77239" y="34322"/>
                  </a:lnTo>
                  <a:lnTo>
                    <a:pt x="79958" y="33169"/>
                  </a:lnTo>
                  <a:lnTo>
                    <a:pt x="82554" y="32017"/>
                  </a:lnTo>
                  <a:lnTo>
                    <a:pt x="85520" y="30864"/>
                  </a:lnTo>
                  <a:lnTo>
                    <a:pt x="88115" y="29967"/>
                  </a:lnTo>
                  <a:lnTo>
                    <a:pt x="90463" y="28943"/>
                  </a:lnTo>
                  <a:lnTo>
                    <a:pt x="93923" y="28175"/>
                  </a:lnTo>
                  <a:lnTo>
                    <a:pt x="96395" y="27406"/>
                  </a:lnTo>
                  <a:lnTo>
                    <a:pt x="99608" y="26638"/>
                  </a:lnTo>
                  <a:lnTo>
                    <a:pt x="100968" y="33681"/>
                  </a:lnTo>
                  <a:lnTo>
                    <a:pt x="119876" y="12038"/>
                  </a:lnTo>
                  <a:lnTo>
                    <a:pt x="93676" y="0"/>
                  </a:lnTo>
                  <a:lnTo>
                    <a:pt x="95159" y="6531"/>
                  </a:lnTo>
                  <a:lnTo>
                    <a:pt x="91575" y="7556"/>
                  </a:lnTo>
                  <a:lnTo>
                    <a:pt x="88362" y="8324"/>
                  </a:lnTo>
                  <a:lnTo>
                    <a:pt x="85149" y="9348"/>
                  </a:lnTo>
                  <a:lnTo>
                    <a:pt x="82183" y="10245"/>
                  </a:lnTo>
                  <a:lnTo>
                    <a:pt x="79464" y="11270"/>
                  </a:lnTo>
                  <a:lnTo>
                    <a:pt x="76869" y="12166"/>
                  </a:lnTo>
                  <a:lnTo>
                    <a:pt x="74026" y="13447"/>
                  </a:lnTo>
                  <a:lnTo>
                    <a:pt x="71555" y="14599"/>
                  </a:lnTo>
                  <a:lnTo>
                    <a:pt x="69083" y="15496"/>
                  </a:lnTo>
                  <a:lnTo>
                    <a:pt x="66611" y="16905"/>
                  </a:lnTo>
                  <a:lnTo>
                    <a:pt x="63398" y="18569"/>
                  </a:lnTo>
                  <a:lnTo>
                    <a:pt x="60926" y="19978"/>
                  </a:lnTo>
                  <a:lnTo>
                    <a:pt x="58455" y="21387"/>
                  </a:lnTo>
                  <a:lnTo>
                    <a:pt x="56230" y="22924"/>
                  </a:lnTo>
                  <a:lnTo>
                    <a:pt x="53511" y="24589"/>
                  </a:lnTo>
                  <a:lnTo>
                    <a:pt x="51040" y="26510"/>
                  </a:lnTo>
                  <a:lnTo>
                    <a:pt x="48815" y="28175"/>
                  </a:lnTo>
                  <a:lnTo>
                    <a:pt x="46714" y="29711"/>
                  </a:lnTo>
                  <a:lnTo>
                    <a:pt x="44119" y="32145"/>
                  </a:lnTo>
                  <a:lnTo>
                    <a:pt x="41771" y="34066"/>
                  </a:lnTo>
                  <a:lnTo>
                    <a:pt x="39546" y="35987"/>
                  </a:lnTo>
                  <a:lnTo>
                    <a:pt x="37569" y="37780"/>
                  </a:lnTo>
                  <a:lnTo>
                    <a:pt x="35592" y="39701"/>
                  </a:lnTo>
                  <a:lnTo>
                    <a:pt x="33738" y="41878"/>
                  </a:lnTo>
                  <a:lnTo>
                    <a:pt x="31884" y="43799"/>
                  </a:lnTo>
                  <a:lnTo>
                    <a:pt x="29660" y="45976"/>
                  </a:lnTo>
                  <a:lnTo>
                    <a:pt x="27806" y="48409"/>
                  </a:lnTo>
                  <a:lnTo>
                    <a:pt x="26076" y="50715"/>
                  </a:lnTo>
                  <a:lnTo>
                    <a:pt x="24346" y="53148"/>
                  </a:lnTo>
                  <a:lnTo>
                    <a:pt x="22739" y="55325"/>
                  </a:lnTo>
                  <a:lnTo>
                    <a:pt x="21132" y="57630"/>
                  </a:lnTo>
                  <a:lnTo>
                    <a:pt x="19897" y="59423"/>
                  </a:lnTo>
                  <a:lnTo>
                    <a:pt x="18290" y="61985"/>
                  </a:lnTo>
                  <a:lnTo>
                    <a:pt x="16683" y="64802"/>
                  </a:lnTo>
                  <a:lnTo>
                    <a:pt x="15447" y="66979"/>
                  </a:lnTo>
                  <a:lnTo>
                    <a:pt x="14212" y="69413"/>
                  </a:lnTo>
                  <a:lnTo>
                    <a:pt x="12976" y="71846"/>
                  </a:lnTo>
                  <a:lnTo>
                    <a:pt x="11740" y="74535"/>
                  </a:lnTo>
                  <a:lnTo>
                    <a:pt x="10504" y="77097"/>
                  </a:lnTo>
                  <a:lnTo>
                    <a:pt x="9515" y="79658"/>
                  </a:lnTo>
                  <a:lnTo>
                    <a:pt x="8280" y="82347"/>
                  </a:lnTo>
                  <a:lnTo>
                    <a:pt x="7415" y="84653"/>
                  </a:lnTo>
                  <a:lnTo>
                    <a:pt x="6549" y="86958"/>
                  </a:lnTo>
                  <a:lnTo>
                    <a:pt x="6055" y="88495"/>
                  </a:lnTo>
                  <a:lnTo>
                    <a:pt x="5437" y="90032"/>
                  </a:lnTo>
                  <a:lnTo>
                    <a:pt x="4819" y="91440"/>
                  </a:lnTo>
                  <a:lnTo>
                    <a:pt x="4696" y="92593"/>
                  </a:lnTo>
                  <a:lnTo>
                    <a:pt x="4325" y="93874"/>
                  </a:lnTo>
                  <a:lnTo>
                    <a:pt x="3954" y="95538"/>
                  </a:lnTo>
                  <a:lnTo>
                    <a:pt x="3583" y="97203"/>
                  </a:lnTo>
                  <a:lnTo>
                    <a:pt x="3213" y="98612"/>
                  </a:lnTo>
                  <a:lnTo>
                    <a:pt x="2842" y="99765"/>
                  </a:lnTo>
                  <a:lnTo>
                    <a:pt x="2348" y="101686"/>
                  </a:lnTo>
                  <a:lnTo>
                    <a:pt x="2100" y="103094"/>
                  </a:lnTo>
                  <a:lnTo>
                    <a:pt x="1730" y="104759"/>
                  </a:lnTo>
                  <a:lnTo>
                    <a:pt x="1359" y="106552"/>
                  </a:lnTo>
                  <a:lnTo>
                    <a:pt x="1112" y="108089"/>
                  </a:lnTo>
                  <a:lnTo>
                    <a:pt x="988" y="109370"/>
                  </a:lnTo>
                  <a:lnTo>
                    <a:pt x="741" y="110779"/>
                  </a:lnTo>
                  <a:lnTo>
                    <a:pt x="370" y="112572"/>
                  </a:lnTo>
                  <a:lnTo>
                    <a:pt x="247" y="114108"/>
                  </a:lnTo>
                  <a:lnTo>
                    <a:pt x="123" y="115261"/>
                  </a:lnTo>
                  <a:lnTo>
                    <a:pt x="0" y="116798"/>
                  </a:lnTo>
                </a:path>
              </a:pathLst>
            </a:custGeom>
            <a:solidFill>
              <a:srgbClr val="FF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Shape 594"/>
            <p:cNvSpPr/>
            <p:nvPr/>
          </p:nvSpPr>
          <p:spPr>
            <a:xfrm>
              <a:off x="2863" y="2361"/>
              <a:ext cx="1058" cy="1328"/>
            </a:xfrm>
            <a:custGeom>
              <a:avLst/>
              <a:gdLst/>
              <a:ahLst/>
              <a:cxnLst/>
              <a:rect l="0" t="0" r="0" b="0"/>
              <a:pathLst>
                <a:path w="120000" h="120000" extrusionOk="0">
                  <a:moveTo>
                    <a:pt x="119886" y="2981"/>
                  </a:moveTo>
                  <a:lnTo>
                    <a:pt x="99810" y="0"/>
                  </a:lnTo>
                  <a:lnTo>
                    <a:pt x="99697" y="1626"/>
                  </a:lnTo>
                  <a:lnTo>
                    <a:pt x="99357" y="3343"/>
                  </a:lnTo>
                  <a:lnTo>
                    <a:pt x="99130" y="5692"/>
                  </a:lnTo>
                  <a:lnTo>
                    <a:pt x="98676" y="7680"/>
                  </a:lnTo>
                  <a:lnTo>
                    <a:pt x="98563" y="9578"/>
                  </a:lnTo>
                  <a:lnTo>
                    <a:pt x="98109" y="11385"/>
                  </a:lnTo>
                  <a:lnTo>
                    <a:pt x="97769" y="13463"/>
                  </a:lnTo>
                  <a:lnTo>
                    <a:pt x="97429" y="15180"/>
                  </a:lnTo>
                  <a:lnTo>
                    <a:pt x="96862" y="17259"/>
                  </a:lnTo>
                  <a:lnTo>
                    <a:pt x="96408" y="19246"/>
                  </a:lnTo>
                  <a:lnTo>
                    <a:pt x="95614" y="21234"/>
                  </a:lnTo>
                  <a:lnTo>
                    <a:pt x="95160" y="23042"/>
                  </a:lnTo>
                  <a:lnTo>
                    <a:pt x="94480" y="24668"/>
                  </a:lnTo>
                  <a:lnTo>
                    <a:pt x="94026" y="26114"/>
                  </a:lnTo>
                  <a:lnTo>
                    <a:pt x="93572" y="28012"/>
                  </a:lnTo>
                  <a:lnTo>
                    <a:pt x="92778" y="29548"/>
                  </a:lnTo>
                  <a:lnTo>
                    <a:pt x="91984" y="31536"/>
                  </a:lnTo>
                  <a:lnTo>
                    <a:pt x="91190" y="33162"/>
                  </a:lnTo>
                  <a:lnTo>
                    <a:pt x="90850" y="34518"/>
                  </a:lnTo>
                  <a:lnTo>
                    <a:pt x="90056" y="35963"/>
                  </a:lnTo>
                  <a:lnTo>
                    <a:pt x="89149" y="37951"/>
                  </a:lnTo>
                  <a:lnTo>
                    <a:pt x="88128" y="39849"/>
                  </a:lnTo>
                  <a:lnTo>
                    <a:pt x="86880" y="42469"/>
                  </a:lnTo>
                  <a:lnTo>
                    <a:pt x="85633" y="44548"/>
                  </a:lnTo>
                  <a:lnTo>
                    <a:pt x="84499" y="46987"/>
                  </a:lnTo>
                  <a:lnTo>
                    <a:pt x="83024" y="49337"/>
                  </a:lnTo>
                  <a:lnTo>
                    <a:pt x="81209" y="51686"/>
                  </a:lnTo>
                  <a:lnTo>
                    <a:pt x="79962" y="53313"/>
                  </a:lnTo>
                  <a:lnTo>
                    <a:pt x="78487" y="55210"/>
                  </a:lnTo>
                  <a:lnTo>
                    <a:pt x="76899" y="57469"/>
                  </a:lnTo>
                  <a:lnTo>
                    <a:pt x="75085" y="59638"/>
                  </a:lnTo>
                  <a:lnTo>
                    <a:pt x="73043" y="61987"/>
                  </a:lnTo>
                  <a:lnTo>
                    <a:pt x="71228" y="64066"/>
                  </a:lnTo>
                  <a:lnTo>
                    <a:pt x="69073" y="66325"/>
                  </a:lnTo>
                  <a:lnTo>
                    <a:pt x="66918" y="68493"/>
                  </a:lnTo>
                  <a:lnTo>
                    <a:pt x="64650" y="70301"/>
                  </a:lnTo>
                  <a:lnTo>
                    <a:pt x="62495" y="72018"/>
                  </a:lnTo>
                  <a:lnTo>
                    <a:pt x="60567" y="73644"/>
                  </a:lnTo>
                  <a:lnTo>
                    <a:pt x="58752" y="75180"/>
                  </a:lnTo>
                  <a:lnTo>
                    <a:pt x="56483" y="76987"/>
                  </a:lnTo>
                  <a:lnTo>
                    <a:pt x="54215" y="78343"/>
                  </a:lnTo>
                  <a:lnTo>
                    <a:pt x="52060" y="79608"/>
                  </a:lnTo>
                  <a:lnTo>
                    <a:pt x="49678" y="81234"/>
                  </a:lnTo>
                  <a:lnTo>
                    <a:pt x="47523" y="82409"/>
                  </a:lnTo>
                  <a:lnTo>
                    <a:pt x="45028" y="83765"/>
                  </a:lnTo>
                  <a:lnTo>
                    <a:pt x="42646" y="85301"/>
                  </a:lnTo>
                  <a:lnTo>
                    <a:pt x="39810" y="86475"/>
                  </a:lnTo>
                  <a:lnTo>
                    <a:pt x="37202" y="87740"/>
                  </a:lnTo>
                  <a:lnTo>
                    <a:pt x="34253" y="88915"/>
                  </a:lnTo>
                  <a:lnTo>
                    <a:pt x="31758" y="89728"/>
                  </a:lnTo>
                  <a:lnTo>
                    <a:pt x="29149" y="90632"/>
                  </a:lnTo>
                  <a:lnTo>
                    <a:pt x="25860" y="91445"/>
                  </a:lnTo>
                  <a:lnTo>
                    <a:pt x="23364" y="92168"/>
                  </a:lnTo>
                  <a:lnTo>
                    <a:pt x="20189" y="92981"/>
                  </a:lnTo>
                  <a:lnTo>
                    <a:pt x="18714" y="86024"/>
                  </a:lnTo>
                  <a:lnTo>
                    <a:pt x="0" y="107439"/>
                  </a:lnTo>
                  <a:lnTo>
                    <a:pt x="26086" y="119909"/>
                  </a:lnTo>
                  <a:lnTo>
                    <a:pt x="24725" y="112951"/>
                  </a:lnTo>
                  <a:lnTo>
                    <a:pt x="28128" y="112138"/>
                  </a:lnTo>
                  <a:lnTo>
                    <a:pt x="31304" y="111325"/>
                  </a:lnTo>
                  <a:lnTo>
                    <a:pt x="34593" y="110331"/>
                  </a:lnTo>
                  <a:lnTo>
                    <a:pt x="37542" y="109427"/>
                  </a:lnTo>
                  <a:lnTo>
                    <a:pt x="40264" y="108343"/>
                  </a:lnTo>
                  <a:lnTo>
                    <a:pt x="42873" y="107439"/>
                  </a:lnTo>
                  <a:lnTo>
                    <a:pt x="45708" y="106265"/>
                  </a:lnTo>
                  <a:lnTo>
                    <a:pt x="48317" y="105090"/>
                  </a:lnTo>
                  <a:lnTo>
                    <a:pt x="50586" y="104006"/>
                  </a:lnTo>
                  <a:lnTo>
                    <a:pt x="53081" y="102740"/>
                  </a:lnTo>
                  <a:lnTo>
                    <a:pt x="56370" y="101024"/>
                  </a:lnTo>
                  <a:lnTo>
                    <a:pt x="58979" y="99759"/>
                  </a:lnTo>
                  <a:lnTo>
                    <a:pt x="61361" y="98222"/>
                  </a:lnTo>
                  <a:lnTo>
                    <a:pt x="63516" y="96777"/>
                  </a:lnTo>
                  <a:lnTo>
                    <a:pt x="66238" y="95060"/>
                  </a:lnTo>
                  <a:lnTo>
                    <a:pt x="68620" y="93162"/>
                  </a:lnTo>
                  <a:lnTo>
                    <a:pt x="70888" y="91445"/>
                  </a:lnTo>
                  <a:lnTo>
                    <a:pt x="73156" y="89909"/>
                  </a:lnTo>
                  <a:lnTo>
                    <a:pt x="75765" y="87650"/>
                  </a:lnTo>
                  <a:lnTo>
                    <a:pt x="78034" y="85662"/>
                  </a:lnTo>
                  <a:lnTo>
                    <a:pt x="80189" y="83765"/>
                  </a:lnTo>
                  <a:lnTo>
                    <a:pt x="82230" y="81867"/>
                  </a:lnTo>
                  <a:lnTo>
                    <a:pt x="84158" y="80060"/>
                  </a:lnTo>
                  <a:lnTo>
                    <a:pt x="85973" y="77801"/>
                  </a:lnTo>
                  <a:lnTo>
                    <a:pt x="87901" y="75903"/>
                  </a:lnTo>
                  <a:lnTo>
                    <a:pt x="90170" y="73554"/>
                  </a:lnTo>
                  <a:lnTo>
                    <a:pt x="91984" y="71295"/>
                  </a:lnTo>
                  <a:lnTo>
                    <a:pt x="93799" y="68855"/>
                  </a:lnTo>
                  <a:lnTo>
                    <a:pt x="95387" y="66506"/>
                  </a:lnTo>
                  <a:lnTo>
                    <a:pt x="97088" y="64427"/>
                  </a:lnTo>
                  <a:lnTo>
                    <a:pt x="98676" y="62078"/>
                  </a:lnTo>
                  <a:lnTo>
                    <a:pt x="99924" y="60271"/>
                  </a:lnTo>
                  <a:lnTo>
                    <a:pt x="101625" y="57469"/>
                  </a:lnTo>
                  <a:lnTo>
                    <a:pt x="102986" y="54939"/>
                  </a:lnTo>
                  <a:lnTo>
                    <a:pt x="104234" y="52771"/>
                  </a:lnTo>
                  <a:lnTo>
                    <a:pt x="105482" y="50331"/>
                  </a:lnTo>
                  <a:lnTo>
                    <a:pt x="106843" y="47891"/>
                  </a:lnTo>
                  <a:lnTo>
                    <a:pt x="107977" y="45271"/>
                  </a:lnTo>
                  <a:lnTo>
                    <a:pt x="109338" y="42650"/>
                  </a:lnTo>
                  <a:lnTo>
                    <a:pt x="110245" y="40030"/>
                  </a:lnTo>
                  <a:lnTo>
                    <a:pt x="111379" y="37409"/>
                  </a:lnTo>
                  <a:lnTo>
                    <a:pt x="112287" y="34969"/>
                  </a:lnTo>
                  <a:lnTo>
                    <a:pt x="113194" y="32801"/>
                  </a:lnTo>
                  <a:lnTo>
                    <a:pt x="113761" y="31265"/>
                  </a:lnTo>
                  <a:lnTo>
                    <a:pt x="114442" y="29728"/>
                  </a:lnTo>
                  <a:lnTo>
                    <a:pt x="114782" y="28283"/>
                  </a:lnTo>
                  <a:lnTo>
                    <a:pt x="115009" y="27198"/>
                  </a:lnTo>
                  <a:lnTo>
                    <a:pt x="115576" y="25843"/>
                  </a:lnTo>
                  <a:lnTo>
                    <a:pt x="115803" y="24126"/>
                  </a:lnTo>
                  <a:lnTo>
                    <a:pt x="116257" y="22500"/>
                  </a:lnTo>
                  <a:lnTo>
                    <a:pt x="116597" y="21144"/>
                  </a:lnTo>
                  <a:lnTo>
                    <a:pt x="117051" y="19879"/>
                  </a:lnTo>
                  <a:lnTo>
                    <a:pt x="117391" y="18072"/>
                  </a:lnTo>
                  <a:lnTo>
                    <a:pt x="117844" y="16626"/>
                  </a:lnTo>
                  <a:lnTo>
                    <a:pt x="118071" y="14999"/>
                  </a:lnTo>
                  <a:lnTo>
                    <a:pt x="118525" y="13192"/>
                  </a:lnTo>
                  <a:lnTo>
                    <a:pt x="118638" y="11746"/>
                  </a:lnTo>
                  <a:lnTo>
                    <a:pt x="118979" y="10301"/>
                  </a:lnTo>
                  <a:lnTo>
                    <a:pt x="119092" y="8584"/>
                  </a:lnTo>
                  <a:lnTo>
                    <a:pt x="119319" y="7048"/>
                  </a:lnTo>
                  <a:lnTo>
                    <a:pt x="119659" y="5512"/>
                  </a:lnTo>
                  <a:lnTo>
                    <a:pt x="119773" y="4337"/>
                  </a:lnTo>
                  <a:lnTo>
                    <a:pt x="119886" y="2981"/>
                  </a:lnTo>
                </a:path>
              </a:pathLst>
            </a:custGeom>
            <a:solidFill>
              <a:srgbClr val="00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Shape 595"/>
          <p:cNvGrpSpPr/>
          <p:nvPr/>
        </p:nvGrpSpPr>
        <p:grpSpPr>
          <a:xfrm>
            <a:off x="3605213" y="2794000"/>
            <a:ext cx="2066925" cy="2281238"/>
            <a:chOff x="2271" y="1760"/>
            <a:chExt cx="1302" cy="1437"/>
          </a:xfrm>
        </p:grpSpPr>
        <p:sp>
          <p:nvSpPr>
            <p:cNvPr id="596" name="Shape 596"/>
            <p:cNvSpPr/>
            <p:nvPr/>
          </p:nvSpPr>
          <p:spPr>
            <a:xfrm>
              <a:off x="2271" y="2345"/>
              <a:ext cx="619" cy="546"/>
            </a:xfrm>
            <a:custGeom>
              <a:avLst/>
              <a:gdLst/>
              <a:ahLst/>
              <a:cxnLst/>
              <a:rect l="0" t="0" r="0" b="0"/>
              <a:pathLst>
                <a:path w="120000" h="120000" extrusionOk="0">
                  <a:moveTo>
                    <a:pt x="114571" y="119780"/>
                  </a:moveTo>
                  <a:lnTo>
                    <a:pt x="116704" y="119780"/>
                  </a:lnTo>
                  <a:lnTo>
                    <a:pt x="119806" y="100000"/>
                  </a:lnTo>
                  <a:lnTo>
                    <a:pt x="117479" y="99560"/>
                  </a:lnTo>
                  <a:lnTo>
                    <a:pt x="115735" y="99560"/>
                  </a:lnTo>
                  <a:lnTo>
                    <a:pt x="114184" y="99340"/>
                  </a:lnTo>
                  <a:lnTo>
                    <a:pt x="111857" y="99120"/>
                  </a:lnTo>
                  <a:lnTo>
                    <a:pt x="109919" y="98681"/>
                  </a:lnTo>
                  <a:lnTo>
                    <a:pt x="107980" y="98461"/>
                  </a:lnTo>
                  <a:lnTo>
                    <a:pt x="106429" y="98021"/>
                  </a:lnTo>
                  <a:lnTo>
                    <a:pt x="104103" y="97802"/>
                  </a:lnTo>
                  <a:lnTo>
                    <a:pt x="102552" y="97362"/>
                  </a:lnTo>
                  <a:lnTo>
                    <a:pt x="100420" y="96703"/>
                  </a:lnTo>
                  <a:lnTo>
                    <a:pt x="98481" y="96483"/>
                  </a:lnTo>
                  <a:lnTo>
                    <a:pt x="96542" y="95824"/>
                  </a:lnTo>
                  <a:lnTo>
                    <a:pt x="94991" y="94945"/>
                  </a:lnTo>
                  <a:lnTo>
                    <a:pt x="93247" y="94505"/>
                  </a:lnTo>
                  <a:lnTo>
                    <a:pt x="91890" y="93846"/>
                  </a:lnTo>
                  <a:lnTo>
                    <a:pt x="89951" y="93406"/>
                  </a:lnTo>
                  <a:lnTo>
                    <a:pt x="88400" y="92527"/>
                  </a:lnTo>
                  <a:lnTo>
                    <a:pt x="86462" y="91868"/>
                  </a:lnTo>
                  <a:lnTo>
                    <a:pt x="84911" y="91208"/>
                  </a:lnTo>
                  <a:lnTo>
                    <a:pt x="83554" y="90769"/>
                  </a:lnTo>
                  <a:lnTo>
                    <a:pt x="82390" y="90109"/>
                  </a:lnTo>
                  <a:lnTo>
                    <a:pt x="80064" y="89010"/>
                  </a:lnTo>
                  <a:lnTo>
                    <a:pt x="78126" y="88131"/>
                  </a:lnTo>
                  <a:lnTo>
                    <a:pt x="75799" y="86813"/>
                  </a:lnTo>
                  <a:lnTo>
                    <a:pt x="73667" y="85714"/>
                  </a:lnTo>
                  <a:lnTo>
                    <a:pt x="71340" y="84175"/>
                  </a:lnTo>
                  <a:lnTo>
                    <a:pt x="69014" y="83076"/>
                  </a:lnTo>
                  <a:lnTo>
                    <a:pt x="66688" y="81098"/>
                  </a:lnTo>
                  <a:lnTo>
                    <a:pt x="64749" y="79780"/>
                  </a:lnTo>
                  <a:lnTo>
                    <a:pt x="63198" y="78461"/>
                  </a:lnTo>
                  <a:lnTo>
                    <a:pt x="60872" y="76703"/>
                  </a:lnTo>
                  <a:lnTo>
                    <a:pt x="58739" y="74945"/>
                  </a:lnTo>
                  <a:lnTo>
                    <a:pt x="56607" y="72967"/>
                  </a:lnTo>
                  <a:lnTo>
                    <a:pt x="54474" y="71208"/>
                  </a:lnTo>
                  <a:lnTo>
                    <a:pt x="52342" y="69010"/>
                  </a:lnTo>
                  <a:lnTo>
                    <a:pt x="50210" y="66813"/>
                  </a:lnTo>
                  <a:lnTo>
                    <a:pt x="48465" y="64615"/>
                  </a:lnTo>
                  <a:lnTo>
                    <a:pt x="46526" y="62637"/>
                  </a:lnTo>
                  <a:lnTo>
                    <a:pt x="45169" y="60659"/>
                  </a:lnTo>
                  <a:lnTo>
                    <a:pt x="43618" y="58461"/>
                  </a:lnTo>
                  <a:lnTo>
                    <a:pt x="41873" y="56263"/>
                  </a:lnTo>
                  <a:lnTo>
                    <a:pt x="40516" y="54065"/>
                  </a:lnTo>
                  <a:lnTo>
                    <a:pt x="39159" y="51868"/>
                  </a:lnTo>
                  <a:lnTo>
                    <a:pt x="37609" y="49670"/>
                  </a:lnTo>
                  <a:lnTo>
                    <a:pt x="36445" y="47472"/>
                  </a:lnTo>
                  <a:lnTo>
                    <a:pt x="35088" y="45054"/>
                  </a:lnTo>
                  <a:lnTo>
                    <a:pt x="33537" y="42417"/>
                  </a:lnTo>
                  <a:lnTo>
                    <a:pt x="32568" y="39780"/>
                  </a:lnTo>
                  <a:lnTo>
                    <a:pt x="31405" y="37142"/>
                  </a:lnTo>
                  <a:lnTo>
                    <a:pt x="30048" y="34065"/>
                  </a:lnTo>
                  <a:lnTo>
                    <a:pt x="29273" y="31648"/>
                  </a:lnTo>
                  <a:lnTo>
                    <a:pt x="28497" y="29010"/>
                  </a:lnTo>
                  <a:lnTo>
                    <a:pt x="27528" y="25934"/>
                  </a:lnTo>
                  <a:lnTo>
                    <a:pt x="26946" y="23076"/>
                  </a:lnTo>
                  <a:lnTo>
                    <a:pt x="26171" y="20219"/>
                  </a:lnTo>
                  <a:lnTo>
                    <a:pt x="33150" y="18461"/>
                  </a:lnTo>
                  <a:lnTo>
                    <a:pt x="11825" y="0"/>
                  </a:lnTo>
                  <a:lnTo>
                    <a:pt x="0" y="26153"/>
                  </a:lnTo>
                  <a:lnTo>
                    <a:pt x="6397" y="24615"/>
                  </a:lnTo>
                  <a:lnTo>
                    <a:pt x="7366" y="27912"/>
                  </a:lnTo>
                  <a:lnTo>
                    <a:pt x="8142" y="31208"/>
                  </a:lnTo>
                  <a:lnTo>
                    <a:pt x="9111" y="34505"/>
                  </a:lnTo>
                  <a:lnTo>
                    <a:pt x="10080" y="37362"/>
                  </a:lnTo>
                  <a:lnTo>
                    <a:pt x="10856" y="40000"/>
                  </a:lnTo>
                  <a:lnTo>
                    <a:pt x="12019" y="42857"/>
                  </a:lnTo>
                  <a:lnTo>
                    <a:pt x="13182" y="45494"/>
                  </a:lnTo>
                  <a:lnTo>
                    <a:pt x="14151" y="48131"/>
                  </a:lnTo>
                  <a:lnTo>
                    <a:pt x="15315" y="50549"/>
                  </a:lnTo>
                  <a:lnTo>
                    <a:pt x="16672" y="53186"/>
                  </a:lnTo>
                  <a:lnTo>
                    <a:pt x="18222" y="56263"/>
                  </a:lnTo>
                  <a:lnTo>
                    <a:pt x="19386" y="58681"/>
                  </a:lnTo>
                  <a:lnTo>
                    <a:pt x="21130" y="61318"/>
                  </a:lnTo>
                  <a:lnTo>
                    <a:pt x="22487" y="63516"/>
                  </a:lnTo>
                  <a:lnTo>
                    <a:pt x="24232" y="66373"/>
                  </a:lnTo>
                  <a:lnTo>
                    <a:pt x="25977" y="68791"/>
                  </a:lnTo>
                  <a:lnTo>
                    <a:pt x="27528" y="70769"/>
                  </a:lnTo>
                  <a:lnTo>
                    <a:pt x="29079" y="73186"/>
                  </a:lnTo>
                  <a:lnTo>
                    <a:pt x="31405" y="75604"/>
                  </a:lnTo>
                  <a:lnTo>
                    <a:pt x="33344" y="78021"/>
                  </a:lnTo>
                  <a:lnTo>
                    <a:pt x="35282" y="80219"/>
                  </a:lnTo>
                  <a:lnTo>
                    <a:pt x="37027" y="82197"/>
                  </a:lnTo>
                  <a:lnTo>
                    <a:pt x="38966" y="84175"/>
                  </a:lnTo>
                  <a:lnTo>
                    <a:pt x="41098" y="86153"/>
                  </a:lnTo>
                  <a:lnTo>
                    <a:pt x="42843" y="87912"/>
                  </a:lnTo>
                  <a:lnTo>
                    <a:pt x="44975" y="90109"/>
                  </a:lnTo>
                  <a:lnTo>
                    <a:pt x="47495" y="91868"/>
                  </a:lnTo>
                  <a:lnTo>
                    <a:pt x="49822" y="93626"/>
                  </a:lnTo>
                  <a:lnTo>
                    <a:pt x="51954" y="95384"/>
                  </a:lnTo>
                  <a:lnTo>
                    <a:pt x="54281" y="96923"/>
                  </a:lnTo>
                  <a:lnTo>
                    <a:pt x="56219" y="98461"/>
                  </a:lnTo>
                  <a:lnTo>
                    <a:pt x="58352" y="99780"/>
                  </a:lnTo>
                  <a:lnTo>
                    <a:pt x="60872" y="101538"/>
                  </a:lnTo>
                  <a:lnTo>
                    <a:pt x="63586" y="102857"/>
                  </a:lnTo>
                  <a:lnTo>
                    <a:pt x="65525" y="104175"/>
                  </a:lnTo>
                  <a:lnTo>
                    <a:pt x="67851" y="105494"/>
                  </a:lnTo>
                  <a:lnTo>
                    <a:pt x="70371" y="106593"/>
                  </a:lnTo>
                  <a:lnTo>
                    <a:pt x="73085" y="107912"/>
                  </a:lnTo>
                  <a:lnTo>
                    <a:pt x="75605" y="109010"/>
                  </a:lnTo>
                  <a:lnTo>
                    <a:pt x="78126" y="110109"/>
                  </a:lnTo>
                  <a:lnTo>
                    <a:pt x="80646" y="111428"/>
                  </a:lnTo>
                  <a:lnTo>
                    <a:pt x="83166" y="112307"/>
                  </a:lnTo>
                  <a:lnTo>
                    <a:pt x="85298" y="113186"/>
                  </a:lnTo>
                  <a:lnTo>
                    <a:pt x="86849" y="113626"/>
                  </a:lnTo>
                  <a:lnTo>
                    <a:pt x="88206" y="114505"/>
                  </a:lnTo>
                  <a:lnTo>
                    <a:pt x="89563" y="114725"/>
                  </a:lnTo>
                  <a:lnTo>
                    <a:pt x="90726" y="114945"/>
                  </a:lnTo>
                  <a:lnTo>
                    <a:pt x="92084" y="115384"/>
                  </a:lnTo>
                  <a:lnTo>
                    <a:pt x="93634" y="115824"/>
                  </a:lnTo>
                  <a:lnTo>
                    <a:pt x="95379" y="116043"/>
                  </a:lnTo>
                  <a:lnTo>
                    <a:pt x="96930" y="116483"/>
                  </a:lnTo>
                  <a:lnTo>
                    <a:pt x="97899" y="116923"/>
                  </a:lnTo>
                  <a:lnTo>
                    <a:pt x="99644" y="117362"/>
                  </a:lnTo>
                  <a:lnTo>
                    <a:pt x="101195" y="117582"/>
                  </a:lnTo>
                  <a:lnTo>
                    <a:pt x="102746" y="117802"/>
                  </a:lnTo>
                  <a:lnTo>
                    <a:pt x="104491" y="118241"/>
                  </a:lnTo>
                  <a:lnTo>
                    <a:pt x="106042" y="118461"/>
                  </a:lnTo>
                  <a:lnTo>
                    <a:pt x="107399" y="118901"/>
                  </a:lnTo>
                  <a:lnTo>
                    <a:pt x="108756" y="118901"/>
                  </a:lnTo>
                  <a:lnTo>
                    <a:pt x="110500" y="119340"/>
                  </a:lnTo>
                  <a:lnTo>
                    <a:pt x="112051" y="119340"/>
                  </a:lnTo>
                  <a:lnTo>
                    <a:pt x="113021" y="119560"/>
                  </a:lnTo>
                  <a:lnTo>
                    <a:pt x="114571" y="119780"/>
                  </a:lnTo>
                </a:path>
              </a:pathLst>
            </a:custGeom>
            <a:solidFill>
              <a:srgbClr val="FF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Shape 597"/>
            <p:cNvSpPr/>
            <p:nvPr/>
          </p:nvSpPr>
          <p:spPr>
            <a:xfrm>
              <a:off x="2889" y="1772"/>
              <a:ext cx="684" cy="582"/>
            </a:xfrm>
            <a:custGeom>
              <a:avLst/>
              <a:gdLst/>
              <a:ahLst/>
              <a:cxnLst/>
              <a:rect l="0" t="0" r="0" b="0"/>
              <a:pathLst>
                <a:path w="120000" h="120000" extrusionOk="0">
                  <a:moveTo>
                    <a:pt x="5087" y="0"/>
                  </a:moveTo>
                  <a:lnTo>
                    <a:pt x="2807" y="0"/>
                  </a:lnTo>
                  <a:lnTo>
                    <a:pt x="0" y="19587"/>
                  </a:lnTo>
                  <a:lnTo>
                    <a:pt x="1929" y="20000"/>
                  </a:lnTo>
                  <a:lnTo>
                    <a:pt x="3859" y="20000"/>
                  </a:lnTo>
                  <a:lnTo>
                    <a:pt x="5614" y="20412"/>
                  </a:lnTo>
                  <a:lnTo>
                    <a:pt x="7719" y="20412"/>
                  </a:lnTo>
                  <a:lnTo>
                    <a:pt x="9649" y="21030"/>
                  </a:lnTo>
                  <a:lnTo>
                    <a:pt x="11754" y="21237"/>
                  </a:lnTo>
                  <a:lnTo>
                    <a:pt x="13333" y="21649"/>
                  </a:lnTo>
                  <a:lnTo>
                    <a:pt x="15438" y="21855"/>
                  </a:lnTo>
                  <a:lnTo>
                    <a:pt x="17017" y="22268"/>
                  </a:lnTo>
                  <a:lnTo>
                    <a:pt x="19122" y="22886"/>
                  </a:lnTo>
                  <a:lnTo>
                    <a:pt x="20877" y="23298"/>
                  </a:lnTo>
                  <a:lnTo>
                    <a:pt x="22982" y="23917"/>
                  </a:lnTo>
                  <a:lnTo>
                    <a:pt x="24736" y="24536"/>
                  </a:lnTo>
                  <a:lnTo>
                    <a:pt x="26491" y="25154"/>
                  </a:lnTo>
                  <a:lnTo>
                    <a:pt x="27719" y="25773"/>
                  </a:lnTo>
                  <a:lnTo>
                    <a:pt x="29649" y="26185"/>
                  </a:lnTo>
                  <a:lnTo>
                    <a:pt x="31228" y="27010"/>
                  </a:lnTo>
                  <a:lnTo>
                    <a:pt x="33157" y="27628"/>
                  </a:lnTo>
                  <a:lnTo>
                    <a:pt x="34561" y="28659"/>
                  </a:lnTo>
                  <a:lnTo>
                    <a:pt x="35964" y="28865"/>
                  </a:lnTo>
                  <a:lnTo>
                    <a:pt x="37543" y="29484"/>
                  </a:lnTo>
                  <a:lnTo>
                    <a:pt x="39473" y="30515"/>
                  </a:lnTo>
                  <a:lnTo>
                    <a:pt x="41403" y="31546"/>
                  </a:lnTo>
                  <a:lnTo>
                    <a:pt x="43859" y="32783"/>
                  </a:lnTo>
                  <a:lnTo>
                    <a:pt x="45789" y="34020"/>
                  </a:lnTo>
                  <a:lnTo>
                    <a:pt x="48245" y="35463"/>
                  </a:lnTo>
                  <a:lnTo>
                    <a:pt x="50526" y="36701"/>
                  </a:lnTo>
                  <a:lnTo>
                    <a:pt x="52807" y="38350"/>
                  </a:lnTo>
                  <a:lnTo>
                    <a:pt x="54736" y="39793"/>
                  </a:lnTo>
                  <a:lnTo>
                    <a:pt x="56491" y="41237"/>
                  </a:lnTo>
                  <a:lnTo>
                    <a:pt x="58596" y="42886"/>
                  </a:lnTo>
                  <a:lnTo>
                    <a:pt x="60701" y="44742"/>
                  </a:lnTo>
                  <a:lnTo>
                    <a:pt x="62982" y="46597"/>
                  </a:lnTo>
                  <a:lnTo>
                    <a:pt x="65087" y="48453"/>
                  </a:lnTo>
                  <a:lnTo>
                    <a:pt x="67192" y="50515"/>
                  </a:lnTo>
                  <a:lnTo>
                    <a:pt x="69298" y="52783"/>
                  </a:lnTo>
                  <a:lnTo>
                    <a:pt x="71052" y="55051"/>
                  </a:lnTo>
                  <a:lnTo>
                    <a:pt x="72982" y="57113"/>
                  </a:lnTo>
                  <a:lnTo>
                    <a:pt x="74385" y="58969"/>
                  </a:lnTo>
                  <a:lnTo>
                    <a:pt x="75789" y="61237"/>
                  </a:lnTo>
                  <a:lnTo>
                    <a:pt x="77719" y="63298"/>
                  </a:lnTo>
                  <a:lnTo>
                    <a:pt x="78947" y="65567"/>
                  </a:lnTo>
                  <a:lnTo>
                    <a:pt x="80526" y="67628"/>
                  </a:lnTo>
                  <a:lnTo>
                    <a:pt x="81754" y="70103"/>
                  </a:lnTo>
                  <a:lnTo>
                    <a:pt x="82982" y="72164"/>
                  </a:lnTo>
                  <a:lnTo>
                    <a:pt x="84385" y="74639"/>
                  </a:lnTo>
                  <a:lnTo>
                    <a:pt x="85964" y="77319"/>
                  </a:lnTo>
                  <a:lnTo>
                    <a:pt x="87017" y="79793"/>
                  </a:lnTo>
                  <a:lnTo>
                    <a:pt x="88245" y="82474"/>
                  </a:lnTo>
                  <a:lnTo>
                    <a:pt x="89473" y="85360"/>
                  </a:lnTo>
                  <a:lnTo>
                    <a:pt x="90350" y="88041"/>
                  </a:lnTo>
                  <a:lnTo>
                    <a:pt x="91052" y="90515"/>
                  </a:lnTo>
                  <a:lnTo>
                    <a:pt x="91929" y="93814"/>
                  </a:lnTo>
                  <a:lnTo>
                    <a:pt x="92631" y="96494"/>
                  </a:lnTo>
                  <a:lnTo>
                    <a:pt x="93333" y="99587"/>
                  </a:lnTo>
                  <a:lnTo>
                    <a:pt x="86491" y="101030"/>
                  </a:lnTo>
                  <a:lnTo>
                    <a:pt x="107719" y="119793"/>
                  </a:lnTo>
                  <a:lnTo>
                    <a:pt x="119824" y="93402"/>
                  </a:lnTo>
                  <a:lnTo>
                    <a:pt x="113157" y="94845"/>
                  </a:lnTo>
                  <a:lnTo>
                    <a:pt x="112280" y="91546"/>
                  </a:lnTo>
                  <a:lnTo>
                    <a:pt x="111403" y="88453"/>
                  </a:lnTo>
                  <a:lnTo>
                    <a:pt x="110350" y="85154"/>
                  </a:lnTo>
                  <a:lnTo>
                    <a:pt x="109473" y="82268"/>
                  </a:lnTo>
                  <a:lnTo>
                    <a:pt x="108596" y="79587"/>
                  </a:lnTo>
                  <a:lnTo>
                    <a:pt x="107543" y="76701"/>
                  </a:lnTo>
                  <a:lnTo>
                    <a:pt x="106315" y="74020"/>
                  </a:lnTo>
                  <a:lnTo>
                    <a:pt x="105263" y="71340"/>
                  </a:lnTo>
                  <a:lnTo>
                    <a:pt x="104210" y="69072"/>
                  </a:lnTo>
                  <a:lnTo>
                    <a:pt x="102982" y="66597"/>
                  </a:lnTo>
                  <a:lnTo>
                    <a:pt x="101228" y="63298"/>
                  </a:lnTo>
                  <a:lnTo>
                    <a:pt x="100175" y="60824"/>
                  </a:lnTo>
                  <a:lnTo>
                    <a:pt x="98421" y="58350"/>
                  </a:lnTo>
                  <a:lnTo>
                    <a:pt x="97192" y="56082"/>
                  </a:lnTo>
                  <a:lnTo>
                    <a:pt x="95438" y="53402"/>
                  </a:lnTo>
                  <a:lnTo>
                    <a:pt x="93508" y="50927"/>
                  </a:lnTo>
                  <a:lnTo>
                    <a:pt x="91929" y="48659"/>
                  </a:lnTo>
                  <a:lnTo>
                    <a:pt x="90350" y="46391"/>
                  </a:lnTo>
                  <a:lnTo>
                    <a:pt x="88245" y="43917"/>
                  </a:lnTo>
                  <a:lnTo>
                    <a:pt x="86315" y="41649"/>
                  </a:lnTo>
                  <a:lnTo>
                    <a:pt x="84385" y="39587"/>
                  </a:lnTo>
                  <a:lnTo>
                    <a:pt x="82456" y="37319"/>
                  </a:lnTo>
                  <a:lnTo>
                    <a:pt x="80526" y="35463"/>
                  </a:lnTo>
                  <a:lnTo>
                    <a:pt x="78421" y="33608"/>
                  </a:lnTo>
                  <a:lnTo>
                    <a:pt x="76666" y="31752"/>
                  </a:lnTo>
                  <a:lnTo>
                    <a:pt x="74561" y="29484"/>
                  </a:lnTo>
                  <a:lnTo>
                    <a:pt x="72280" y="27835"/>
                  </a:lnTo>
                  <a:lnTo>
                    <a:pt x="69649" y="25773"/>
                  </a:lnTo>
                  <a:lnTo>
                    <a:pt x="67543" y="24329"/>
                  </a:lnTo>
                  <a:lnTo>
                    <a:pt x="65438" y="22680"/>
                  </a:lnTo>
                  <a:lnTo>
                    <a:pt x="63333" y="21030"/>
                  </a:lnTo>
                  <a:lnTo>
                    <a:pt x="61228" y="19793"/>
                  </a:lnTo>
                  <a:lnTo>
                    <a:pt x="58596" y="17938"/>
                  </a:lnTo>
                  <a:lnTo>
                    <a:pt x="55964" y="16701"/>
                  </a:lnTo>
                  <a:lnTo>
                    <a:pt x="54035" y="15670"/>
                  </a:lnTo>
                  <a:lnTo>
                    <a:pt x="51578" y="14020"/>
                  </a:lnTo>
                  <a:lnTo>
                    <a:pt x="49122" y="12989"/>
                  </a:lnTo>
                  <a:lnTo>
                    <a:pt x="46491" y="11752"/>
                  </a:lnTo>
                  <a:lnTo>
                    <a:pt x="44035" y="10515"/>
                  </a:lnTo>
                  <a:lnTo>
                    <a:pt x="41403" y="9484"/>
                  </a:lnTo>
                  <a:lnTo>
                    <a:pt x="38947" y="8247"/>
                  </a:lnTo>
                  <a:lnTo>
                    <a:pt x="36491" y="7422"/>
                  </a:lnTo>
                  <a:lnTo>
                    <a:pt x="34210" y="6597"/>
                  </a:lnTo>
                  <a:lnTo>
                    <a:pt x="32631" y="5979"/>
                  </a:lnTo>
                  <a:lnTo>
                    <a:pt x="31403" y="5360"/>
                  </a:lnTo>
                  <a:lnTo>
                    <a:pt x="30000" y="4742"/>
                  </a:lnTo>
                  <a:lnTo>
                    <a:pt x="28771" y="4742"/>
                  </a:lnTo>
                  <a:lnTo>
                    <a:pt x="27543" y="4329"/>
                  </a:lnTo>
                  <a:lnTo>
                    <a:pt x="25964" y="3917"/>
                  </a:lnTo>
                  <a:lnTo>
                    <a:pt x="24210" y="3505"/>
                  </a:lnTo>
                  <a:lnTo>
                    <a:pt x="22807" y="3092"/>
                  </a:lnTo>
                  <a:lnTo>
                    <a:pt x="21578" y="2680"/>
                  </a:lnTo>
                  <a:lnTo>
                    <a:pt x="20000" y="2268"/>
                  </a:lnTo>
                  <a:lnTo>
                    <a:pt x="18421" y="1855"/>
                  </a:lnTo>
                  <a:lnTo>
                    <a:pt x="16842" y="1855"/>
                  </a:lnTo>
                  <a:lnTo>
                    <a:pt x="15087" y="1237"/>
                  </a:lnTo>
                  <a:lnTo>
                    <a:pt x="13684" y="1030"/>
                  </a:lnTo>
                  <a:lnTo>
                    <a:pt x="12280" y="824"/>
                  </a:lnTo>
                  <a:lnTo>
                    <a:pt x="10701" y="618"/>
                  </a:lnTo>
                  <a:lnTo>
                    <a:pt x="9122" y="412"/>
                  </a:lnTo>
                  <a:lnTo>
                    <a:pt x="7543" y="206"/>
                  </a:lnTo>
                  <a:lnTo>
                    <a:pt x="6491" y="0"/>
                  </a:lnTo>
                  <a:lnTo>
                    <a:pt x="5087" y="0"/>
                  </a:lnTo>
                </a:path>
              </a:pathLst>
            </a:custGeom>
            <a:solidFill>
              <a:srgbClr val="00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Shape 598"/>
            <p:cNvSpPr/>
            <p:nvPr/>
          </p:nvSpPr>
          <p:spPr>
            <a:xfrm>
              <a:off x="2275" y="1760"/>
              <a:ext cx="615" cy="594"/>
            </a:xfrm>
            <a:custGeom>
              <a:avLst/>
              <a:gdLst/>
              <a:ahLst/>
              <a:cxnLst/>
              <a:rect l="0" t="0" r="0" b="0"/>
              <a:pathLst>
                <a:path w="120000" h="120000" extrusionOk="0">
                  <a:moveTo>
                    <a:pt x="0" y="116767"/>
                  </a:moveTo>
                  <a:lnTo>
                    <a:pt x="19902" y="119797"/>
                  </a:lnTo>
                  <a:lnTo>
                    <a:pt x="20097" y="117979"/>
                  </a:lnTo>
                  <a:lnTo>
                    <a:pt x="20292" y="116363"/>
                  </a:lnTo>
                  <a:lnTo>
                    <a:pt x="20682" y="113939"/>
                  </a:lnTo>
                  <a:lnTo>
                    <a:pt x="20878" y="111919"/>
                  </a:lnTo>
                  <a:lnTo>
                    <a:pt x="21268" y="110101"/>
                  </a:lnTo>
                  <a:lnTo>
                    <a:pt x="21658" y="108282"/>
                  </a:lnTo>
                  <a:lnTo>
                    <a:pt x="21853" y="106060"/>
                  </a:lnTo>
                  <a:lnTo>
                    <a:pt x="22243" y="104444"/>
                  </a:lnTo>
                  <a:lnTo>
                    <a:pt x="22829" y="102222"/>
                  </a:lnTo>
                  <a:lnTo>
                    <a:pt x="23219" y="100404"/>
                  </a:lnTo>
                  <a:lnTo>
                    <a:pt x="24000" y="98383"/>
                  </a:lnTo>
                  <a:lnTo>
                    <a:pt x="24585" y="96565"/>
                  </a:lnTo>
                  <a:lnTo>
                    <a:pt x="25170" y="94949"/>
                  </a:lnTo>
                  <a:lnTo>
                    <a:pt x="25756" y="93535"/>
                  </a:lnTo>
                  <a:lnTo>
                    <a:pt x="26341" y="91717"/>
                  </a:lnTo>
                  <a:lnTo>
                    <a:pt x="26926" y="90101"/>
                  </a:lnTo>
                  <a:lnTo>
                    <a:pt x="27707" y="88080"/>
                  </a:lnTo>
                  <a:lnTo>
                    <a:pt x="28487" y="86464"/>
                  </a:lnTo>
                  <a:lnTo>
                    <a:pt x="28878" y="85050"/>
                  </a:lnTo>
                  <a:lnTo>
                    <a:pt x="29658" y="83636"/>
                  </a:lnTo>
                  <a:lnTo>
                    <a:pt x="30439" y="81818"/>
                  </a:lnTo>
                  <a:lnTo>
                    <a:pt x="31609" y="79797"/>
                  </a:lnTo>
                  <a:lnTo>
                    <a:pt x="32780" y="77171"/>
                  </a:lnTo>
                  <a:lnTo>
                    <a:pt x="33951" y="74949"/>
                  </a:lnTo>
                  <a:lnTo>
                    <a:pt x="35317" y="72727"/>
                  </a:lnTo>
                  <a:lnTo>
                    <a:pt x="36682" y="70303"/>
                  </a:lnTo>
                  <a:lnTo>
                    <a:pt x="38439" y="68080"/>
                  </a:lnTo>
                  <a:lnTo>
                    <a:pt x="39804" y="66060"/>
                  </a:lnTo>
                  <a:lnTo>
                    <a:pt x="41170" y="64242"/>
                  </a:lnTo>
                  <a:lnTo>
                    <a:pt x="42731" y="62020"/>
                  </a:lnTo>
                  <a:lnTo>
                    <a:pt x="44682" y="59797"/>
                  </a:lnTo>
                  <a:lnTo>
                    <a:pt x="46634" y="57575"/>
                  </a:lnTo>
                  <a:lnTo>
                    <a:pt x="48390" y="55555"/>
                  </a:lnTo>
                  <a:lnTo>
                    <a:pt x="50731" y="53333"/>
                  </a:lnTo>
                  <a:lnTo>
                    <a:pt x="52878" y="51111"/>
                  </a:lnTo>
                  <a:lnTo>
                    <a:pt x="55024" y="49292"/>
                  </a:lnTo>
                  <a:lnTo>
                    <a:pt x="57170" y="47676"/>
                  </a:lnTo>
                  <a:lnTo>
                    <a:pt x="59121" y="45858"/>
                  </a:lnTo>
                  <a:lnTo>
                    <a:pt x="60878" y="44444"/>
                  </a:lnTo>
                  <a:lnTo>
                    <a:pt x="63219" y="42626"/>
                  </a:lnTo>
                  <a:lnTo>
                    <a:pt x="65560" y="41212"/>
                  </a:lnTo>
                  <a:lnTo>
                    <a:pt x="67512" y="40000"/>
                  </a:lnTo>
                  <a:lnTo>
                    <a:pt x="70048" y="38383"/>
                  </a:lnTo>
                  <a:lnTo>
                    <a:pt x="72195" y="37171"/>
                  </a:lnTo>
                  <a:lnTo>
                    <a:pt x="74731" y="35757"/>
                  </a:lnTo>
                  <a:lnTo>
                    <a:pt x="77073" y="34343"/>
                  </a:lnTo>
                  <a:lnTo>
                    <a:pt x="80000" y="33131"/>
                  </a:lnTo>
                  <a:lnTo>
                    <a:pt x="82536" y="31919"/>
                  </a:lnTo>
                  <a:lnTo>
                    <a:pt x="85463" y="30707"/>
                  </a:lnTo>
                  <a:lnTo>
                    <a:pt x="88000" y="29898"/>
                  </a:lnTo>
                  <a:lnTo>
                    <a:pt x="90341" y="28888"/>
                  </a:lnTo>
                  <a:lnTo>
                    <a:pt x="93853" y="28080"/>
                  </a:lnTo>
                  <a:lnTo>
                    <a:pt x="96390" y="27474"/>
                  </a:lnTo>
                  <a:lnTo>
                    <a:pt x="99512" y="26464"/>
                  </a:lnTo>
                  <a:lnTo>
                    <a:pt x="100878" y="33737"/>
                  </a:lnTo>
                  <a:lnTo>
                    <a:pt x="119804" y="11919"/>
                  </a:lnTo>
                  <a:lnTo>
                    <a:pt x="93463" y="0"/>
                  </a:lnTo>
                  <a:lnTo>
                    <a:pt x="95024" y="6464"/>
                  </a:lnTo>
                  <a:lnTo>
                    <a:pt x="91512" y="7474"/>
                  </a:lnTo>
                  <a:lnTo>
                    <a:pt x="88390" y="8282"/>
                  </a:lnTo>
                  <a:lnTo>
                    <a:pt x="85073" y="9292"/>
                  </a:lnTo>
                  <a:lnTo>
                    <a:pt x="82146" y="10303"/>
                  </a:lnTo>
                  <a:lnTo>
                    <a:pt x="79414" y="11111"/>
                  </a:lnTo>
                  <a:lnTo>
                    <a:pt x="76878" y="12121"/>
                  </a:lnTo>
                  <a:lnTo>
                    <a:pt x="73951" y="13333"/>
                  </a:lnTo>
                  <a:lnTo>
                    <a:pt x="71414" y="14545"/>
                  </a:lnTo>
                  <a:lnTo>
                    <a:pt x="68878" y="15555"/>
                  </a:lnTo>
                  <a:lnTo>
                    <a:pt x="66536" y="16969"/>
                  </a:lnTo>
                  <a:lnTo>
                    <a:pt x="63414" y="18585"/>
                  </a:lnTo>
                  <a:lnTo>
                    <a:pt x="60878" y="20000"/>
                  </a:lnTo>
                  <a:lnTo>
                    <a:pt x="58341" y="21414"/>
                  </a:lnTo>
                  <a:lnTo>
                    <a:pt x="56195" y="22828"/>
                  </a:lnTo>
                  <a:lnTo>
                    <a:pt x="53463" y="24646"/>
                  </a:lnTo>
                  <a:lnTo>
                    <a:pt x="50926" y="26464"/>
                  </a:lnTo>
                  <a:lnTo>
                    <a:pt x="48780" y="28080"/>
                  </a:lnTo>
                  <a:lnTo>
                    <a:pt x="46634" y="29696"/>
                  </a:lnTo>
                  <a:lnTo>
                    <a:pt x="44097" y="32121"/>
                  </a:lnTo>
                  <a:lnTo>
                    <a:pt x="41756" y="33939"/>
                  </a:lnTo>
                  <a:lnTo>
                    <a:pt x="39414" y="35959"/>
                  </a:lnTo>
                  <a:lnTo>
                    <a:pt x="37463" y="37777"/>
                  </a:lnTo>
                  <a:lnTo>
                    <a:pt x="35512" y="39595"/>
                  </a:lnTo>
                  <a:lnTo>
                    <a:pt x="33560" y="41818"/>
                  </a:lnTo>
                  <a:lnTo>
                    <a:pt x="31804" y="43636"/>
                  </a:lnTo>
                  <a:lnTo>
                    <a:pt x="29658" y="45858"/>
                  </a:lnTo>
                  <a:lnTo>
                    <a:pt x="27707" y="48282"/>
                  </a:lnTo>
                  <a:lnTo>
                    <a:pt x="26146" y="50707"/>
                  </a:lnTo>
                  <a:lnTo>
                    <a:pt x="24195" y="53131"/>
                  </a:lnTo>
                  <a:lnTo>
                    <a:pt x="22634" y="55151"/>
                  </a:lnTo>
                  <a:lnTo>
                    <a:pt x="21073" y="57575"/>
                  </a:lnTo>
                  <a:lnTo>
                    <a:pt x="19707" y="59393"/>
                  </a:lnTo>
                  <a:lnTo>
                    <a:pt x="18146" y="62020"/>
                  </a:lnTo>
                  <a:lnTo>
                    <a:pt x="16585" y="64646"/>
                  </a:lnTo>
                  <a:lnTo>
                    <a:pt x="15414" y="66868"/>
                  </a:lnTo>
                  <a:lnTo>
                    <a:pt x="14243" y="69292"/>
                  </a:lnTo>
                  <a:lnTo>
                    <a:pt x="13073" y="71717"/>
                  </a:lnTo>
                  <a:lnTo>
                    <a:pt x="11707" y="74343"/>
                  </a:lnTo>
                  <a:lnTo>
                    <a:pt x="10341" y="76969"/>
                  </a:lnTo>
                  <a:lnTo>
                    <a:pt x="9560" y="79595"/>
                  </a:lnTo>
                  <a:lnTo>
                    <a:pt x="8195" y="82222"/>
                  </a:lnTo>
                  <a:lnTo>
                    <a:pt x="7414" y="84444"/>
                  </a:lnTo>
                  <a:lnTo>
                    <a:pt x="6439" y="86868"/>
                  </a:lnTo>
                  <a:lnTo>
                    <a:pt x="6048" y="88282"/>
                  </a:lnTo>
                  <a:lnTo>
                    <a:pt x="5463" y="89898"/>
                  </a:lnTo>
                  <a:lnTo>
                    <a:pt x="4878" y="91313"/>
                  </a:lnTo>
                  <a:lnTo>
                    <a:pt x="4682" y="92525"/>
                  </a:lnTo>
                  <a:lnTo>
                    <a:pt x="4292" y="93737"/>
                  </a:lnTo>
                  <a:lnTo>
                    <a:pt x="3902" y="95555"/>
                  </a:lnTo>
                  <a:lnTo>
                    <a:pt x="3512" y="97171"/>
                  </a:lnTo>
                  <a:lnTo>
                    <a:pt x="3121" y="98585"/>
                  </a:lnTo>
                  <a:lnTo>
                    <a:pt x="2731" y="99595"/>
                  </a:lnTo>
                  <a:lnTo>
                    <a:pt x="2341" y="101616"/>
                  </a:lnTo>
                  <a:lnTo>
                    <a:pt x="1951" y="103030"/>
                  </a:lnTo>
                  <a:lnTo>
                    <a:pt x="1756" y="104646"/>
                  </a:lnTo>
                  <a:lnTo>
                    <a:pt x="1365" y="106464"/>
                  </a:lnTo>
                  <a:lnTo>
                    <a:pt x="1170" y="107878"/>
                  </a:lnTo>
                  <a:lnTo>
                    <a:pt x="975" y="109292"/>
                  </a:lnTo>
                  <a:lnTo>
                    <a:pt x="780" y="110707"/>
                  </a:lnTo>
                  <a:lnTo>
                    <a:pt x="390" y="112525"/>
                  </a:lnTo>
                  <a:lnTo>
                    <a:pt x="195" y="113939"/>
                  </a:lnTo>
                  <a:lnTo>
                    <a:pt x="195" y="115151"/>
                  </a:lnTo>
                  <a:lnTo>
                    <a:pt x="0" y="116767"/>
                  </a:lnTo>
                </a:path>
              </a:pathLst>
            </a:custGeom>
            <a:solidFill>
              <a:srgbClr val="FF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Shape 599"/>
            <p:cNvSpPr/>
            <p:nvPr/>
          </p:nvSpPr>
          <p:spPr>
            <a:xfrm>
              <a:off x="2889" y="2353"/>
              <a:ext cx="672" cy="844"/>
            </a:xfrm>
            <a:custGeom>
              <a:avLst/>
              <a:gdLst/>
              <a:ahLst/>
              <a:cxnLst/>
              <a:rect l="0" t="0" r="0" b="0"/>
              <a:pathLst>
                <a:path w="120000" h="120000" extrusionOk="0">
                  <a:moveTo>
                    <a:pt x="119821" y="2985"/>
                  </a:moveTo>
                  <a:lnTo>
                    <a:pt x="99642" y="0"/>
                  </a:lnTo>
                  <a:lnTo>
                    <a:pt x="99642" y="1563"/>
                  </a:lnTo>
                  <a:lnTo>
                    <a:pt x="99285" y="3270"/>
                  </a:lnTo>
                  <a:lnTo>
                    <a:pt x="99107" y="5687"/>
                  </a:lnTo>
                  <a:lnTo>
                    <a:pt x="98571" y="7677"/>
                  </a:lnTo>
                  <a:lnTo>
                    <a:pt x="98392" y="9526"/>
                  </a:lnTo>
                  <a:lnTo>
                    <a:pt x="98035" y="11374"/>
                  </a:lnTo>
                  <a:lnTo>
                    <a:pt x="97678" y="13364"/>
                  </a:lnTo>
                  <a:lnTo>
                    <a:pt x="97321" y="15213"/>
                  </a:lnTo>
                  <a:lnTo>
                    <a:pt x="96785" y="17203"/>
                  </a:lnTo>
                  <a:lnTo>
                    <a:pt x="96428" y="19194"/>
                  </a:lnTo>
                  <a:lnTo>
                    <a:pt x="95535" y="21184"/>
                  </a:lnTo>
                  <a:lnTo>
                    <a:pt x="95178" y="23033"/>
                  </a:lnTo>
                  <a:lnTo>
                    <a:pt x="94464" y="24597"/>
                  </a:lnTo>
                  <a:lnTo>
                    <a:pt x="93928" y="26161"/>
                  </a:lnTo>
                  <a:lnTo>
                    <a:pt x="93392" y="28009"/>
                  </a:lnTo>
                  <a:lnTo>
                    <a:pt x="92678" y="29431"/>
                  </a:lnTo>
                  <a:lnTo>
                    <a:pt x="91785" y="31421"/>
                  </a:lnTo>
                  <a:lnTo>
                    <a:pt x="91071" y="33127"/>
                  </a:lnTo>
                  <a:lnTo>
                    <a:pt x="90714" y="34549"/>
                  </a:lnTo>
                  <a:lnTo>
                    <a:pt x="90000" y="35829"/>
                  </a:lnTo>
                  <a:lnTo>
                    <a:pt x="89107" y="37819"/>
                  </a:lnTo>
                  <a:lnTo>
                    <a:pt x="88035" y="39810"/>
                  </a:lnTo>
                  <a:lnTo>
                    <a:pt x="86785" y="42369"/>
                  </a:lnTo>
                  <a:lnTo>
                    <a:pt x="85535" y="44502"/>
                  </a:lnTo>
                  <a:lnTo>
                    <a:pt x="84464" y="46919"/>
                  </a:lnTo>
                  <a:lnTo>
                    <a:pt x="82857" y="49336"/>
                  </a:lnTo>
                  <a:lnTo>
                    <a:pt x="81071" y="51611"/>
                  </a:lnTo>
                  <a:lnTo>
                    <a:pt x="79821" y="53175"/>
                  </a:lnTo>
                  <a:lnTo>
                    <a:pt x="78392" y="55165"/>
                  </a:lnTo>
                  <a:lnTo>
                    <a:pt x="76785" y="57440"/>
                  </a:lnTo>
                  <a:lnTo>
                    <a:pt x="75000" y="59573"/>
                  </a:lnTo>
                  <a:lnTo>
                    <a:pt x="73035" y="61990"/>
                  </a:lnTo>
                  <a:lnTo>
                    <a:pt x="71250" y="63981"/>
                  </a:lnTo>
                  <a:lnTo>
                    <a:pt x="69107" y="66255"/>
                  </a:lnTo>
                  <a:lnTo>
                    <a:pt x="66785" y="68530"/>
                  </a:lnTo>
                  <a:lnTo>
                    <a:pt x="64642" y="70236"/>
                  </a:lnTo>
                  <a:lnTo>
                    <a:pt x="62500" y="71943"/>
                  </a:lnTo>
                  <a:lnTo>
                    <a:pt x="60535" y="73649"/>
                  </a:lnTo>
                  <a:lnTo>
                    <a:pt x="58571" y="75071"/>
                  </a:lnTo>
                  <a:lnTo>
                    <a:pt x="56428" y="76919"/>
                  </a:lnTo>
                  <a:lnTo>
                    <a:pt x="54107" y="78199"/>
                  </a:lnTo>
                  <a:lnTo>
                    <a:pt x="51964" y="79478"/>
                  </a:lnTo>
                  <a:lnTo>
                    <a:pt x="49642" y="81184"/>
                  </a:lnTo>
                  <a:lnTo>
                    <a:pt x="47500" y="82322"/>
                  </a:lnTo>
                  <a:lnTo>
                    <a:pt x="45000" y="83744"/>
                  </a:lnTo>
                  <a:lnTo>
                    <a:pt x="42500" y="85165"/>
                  </a:lnTo>
                  <a:lnTo>
                    <a:pt x="39821" y="86445"/>
                  </a:lnTo>
                  <a:lnTo>
                    <a:pt x="37142" y="87725"/>
                  </a:lnTo>
                  <a:lnTo>
                    <a:pt x="34285" y="88862"/>
                  </a:lnTo>
                  <a:lnTo>
                    <a:pt x="31607" y="89715"/>
                  </a:lnTo>
                  <a:lnTo>
                    <a:pt x="29107" y="90568"/>
                  </a:lnTo>
                  <a:lnTo>
                    <a:pt x="25892" y="91421"/>
                  </a:lnTo>
                  <a:lnTo>
                    <a:pt x="23214" y="92132"/>
                  </a:lnTo>
                  <a:lnTo>
                    <a:pt x="20178" y="92843"/>
                  </a:lnTo>
                  <a:lnTo>
                    <a:pt x="18750" y="85876"/>
                  </a:lnTo>
                  <a:lnTo>
                    <a:pt x="0" y="107345"/>
                  </a:lnTo>
                  <a:lnTo>
                    <a:pt x="26071" y="119857"/>
                  </a:lnTo>
                  <a:lnTo>
                    <a:pt x="24642" y="112890"/>
                  </a:lnTo>
                  <a:lnTo>
                    <a:pt x="28035" y="112037"/>
                  </a:lnTo>
                  <a:lnTo>
                    <a:pt x="31250" y="111327"/>
                  </a:lnTo>
                  <a:lnTo>
                    <a:pt x="34642" y="110189"/>
                  </a:lnTo>
                  <a:lnTo>
                    <a:pt x="37500" y="109336"/>
                  </a:lnTo>
                  <a:lnTo>
                    <a:pt x="40178" y="108199"/>
                  </a:lnTo>
                  <a:lnTo>
                    <a:pt x="42857" y="107345"/>
                  </a:lnTo>
                  <a:lnTo>
                    <a:pt x="45714" y="106208"/>
                  </a:lnTo>
                  <a:lnTo>
                    <a:pt x="48214" y="105071"/>
                  </a:lnTo>
                  <a:lnTo>
                    <a:pt x="50535" y="103933"/>
                  </a:lnTo>
                  <a:lnTo>
                    <a:pt x="53035" y="102654"/>
                  </a:lnTo>
                  <a:lnTo>
                    <a:pt x="56250" y="100947"/>
                  </a:lnTo>
                  <a:lnTo>
                    <a:pt x="58928" y="99668"/>
                  </a:lnTo>
                  <a:lnTo>
                    <a:pt x="61250" y="98104"/>
                  </a:lnTo>
                  <a:lnTo>
                    <a:pt x="63392" y="96682"/>
                  </a:lnTo>
                  <a:lnTo>
                    <a:pt x="66071" y="94976"/>
                  </a:lnTo>
                  <a:lnTo>
                    <a:pt x="68571" y="93127"/>
                  </a:lnTo>
                  <a:lnTo>
                    <a:pt x="70892" y="91421"/>
                  </a:lnTo>
                  <a:lnTo>
                    <a:pt x="73035" y="89857"/>
                  </a:lnTo>
                  <a:lnTo>
                    <a:pt x="75714" y="87582"/>
                  </a:lnTo>
                  <a:lnTo>
                    <a:pt x="78035" y="85592"/>
                  </a:lnTo>
                  <a:lnTo>
                    <a:pt x="80178" y="83744"/>
                  </a:lnTo>
                  <a:lnTo>
                    <a:pt x="82142" y="81895"/>
                  </a:lnTo>
                  <a:lnTo>
                    <a:pt x="84107" y="80047"/>
                  </a:lnTo>
                  <a:lnTo>
                    <a:pt x="85892" y="77772"/>
                  </a:lnTo>
                  <a:lnTo>
                    <a:pt x="87857" y="75781"/>
                  </a:lnTo>
                  <a:lnTo>
                    <a:pt x="90000" y="73507"/>
                  </a:lnTo>
                  <a:lnTo>
                    <a:pt x="91785" y="71232"/>
                  </a:lnTo>
                  <a:lnTo>
                    <a:pt x="93750" y="68815"/>
                  </a:lnTo>
                  <a:lnTo>
                    <a:pt x="95357" y="66540"/>
                  </a:lnTo>
                  <a:lnTo>
                    <a:pt x="96964" y="64407"/>
                  </a:lnTo>
                  <a:lnTo>
                    <a:pt x="98571" y="62132"/>
                  </a:lnTo>
                  <a:lnTo>
                    <a:pt x="99821" y="60142"/>
                  </a:lnTo>
                  <a:lnTo>
                    <a:pt x="101428" y="57440"/>
                  </a:lnTo>
                  <a:lnTo>
                    <a:pt x="103035" y="54881"/>
                  </a:lnTo>
                  <a:lnTo>
                    <a:pt x="104107" y="52748"/>
                  </a:lnTo>
                  <a:lnTo>
                    <a:pt x="105357" y="50331"/>
                  </a:lnTo>
                  <a:lnTo>
                    <a:pt x="106785" y="47914"/>
                  </a:lnTo>
                  <a:lnTo>
                    <a:pt x="107857" y="45213"/>
                  </a:lnTo>
                  <a:lnTo>
                    <a:pt x="109285" y="42654"/>
                  </a:lnTo>
                  <a:lnTo>
                    <a:pt x="110178" y="39952"/>
                  </a:lnTo>
                  <a:lnTo>
                    <a:pt x="111428" y="37393"/>
                  </a:lnTo>
                  <a:lnTo>
                    <a:pt x="112321" y="34976"/>
                  </a:lnTo>
                  <a:lnTo>
                    <a:pt x="113214" y="32701"/>
                  </a:lnTo>
                  <a:lnTo>
                    <a:pt x="113750" y="31279"/>
                  </a:lnTo>
                  <a:lnTo>
                    <a:pt x="114285" y="29715"/>
                  </a:lnTo>
                  <a:lnTo>
                    <a:pt x="114642" y="28151"/>
                  </a:lnTo>
                  <a:lnTo>
                    <a:pt x="115000" y="27156"/>
                  </a:lnTo>
                  <a:lnTo>
                    <a:pt x="115535" y="25734"/>
                  </a:lnTo>
                  <a:lnTo>
                    <a:pt x="115714" y="24170"/>
                  </a:lnTo>
                  <a:lnTo>
                    <a:pt x="116071" y="22464"/>
                  </a:lnTo>
                  <a:lnTo>
                    <a:pt x="116428" y="21042"/>
                  </a:lnTo>
                  <a:lnTo>
                    <a:pt x="116964" y="19763"/>
                  </a:lnTo>
                  <a:lnTo>
                    <a:pt x="117321" y="18056"/>
                  </a:lnTo>
                  <a:lnTo>
                    <a:pt x="117678" y="16635"/>
                  </a:lnTo>
                  <a:lnTo>
                    <a:pt x="117857" y="14928"/>
                  </a:lnTo>
                  <a:lnTo>
                    <a:pt x="118392" y="13222"/>
                  </a:lnTo>
                  <a:lnTo>
                    <a:pt x="118571" y="11658"/>
                  </a:lnTo>
                  <a:lnTo>
                    <a:pt x="118750" y="10236"/>
                  </a:lnTo>
                  <a:lnTo>
                    <a:pt x="118928" y="8530"/>
                  </a:lnTo>
                  <a:lnTo>
                    <a:pt x="119107" y="6966"/>
                  </a:lnTo>
                  <a:lnTo>
                    <a:pt x="119464" y="5545"/>
                  </a:lnTo>
                  <a:lnTo>
                    <a:pt x="119642" y="4407"/>
                  </a:lnTo>
                  <a:lnTo>
                    <a:pt x="119821" y="2985"/>
                  </a:lnTo>
                </a:path>
              </a:pathLst>
            </a:custGeom>
            <a:solidFill>
              <a:srgbClr val="00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0" name="Shape 600"/>
          <p:cNvSpPr/>
          <p:nvPr/>
        </p:nvSpPr>
        <p:spPr>
          <a:xfrm>
            <a:off x="4621213" y="3122613"/>
            <a:ext cx="722312" cy="615950"/>
          </a:xfrm>
          <a:custGeom>
            <a:avLst/>
            <a:gdLst/>
            <a:ahLst/>
            <a:cxnLst/>
            <a:rect l="0" t="0" r="0" b="0"/>
            <a:pathLst>
              <a:path w="120000" h="120000" extrusionOk="0">
                <a:moveTo>
                  <a:pt x="5010" y="0"/>
                </a:moveTo>
                <a:lnTo>
                  <a:pt x="2901" y="0"/>
                </a:lnTo>
                <a:lnTo>
                  <a:pt x="0" y="19484"/>
                </a:lnTo>
                <a:lnTo>
                  <a:pt x="1846" y="20103"/>
                </a:lnTo>
                <a:lnTo>
                  <a:pt x="3692" y="20103"/>
                </a:lnTo>
                <a:lnTo>
                  <a:pt x="5538" y="20412"/>
                </a:lnTo>
                <a:lnTo>
                  <a:pt x="7648" y="20412"/>
                </a:lnTo>
                <a:lnTo>
                  <a:pt x="9494" y="20721"/>
                </a:lnTo>
                <a:lnTo>
                  <a:pt x="11604" y="21030"/>
                </a:lnTo>
                <a:lnTo>
                  <a:pt x="13186" y="21649"/>
                </a:lnTo>
                <a:lnTo>
                  <a:pt x="15296" y="21649"/>
                </a:lnTo>
                <a:lnTo>
                  <a:pt x="16879" y="22268"/>
                </a:lnTo>
                <a:lnTo>
                  <a:pt x="18989" y="22886"/>
                </a:lnTo>
                <a:lnTo>
                  <a:pt x="20835" y="23195"/>
                </a:lnTo>
                <a:lnTo>
                  <a:pt x="22945" y="23814"/>
                </a:lnTo>
                <a:lnTo>
                  <a:pt x="24527" y="24432"/>
                </a:lnTo>
                <a:lnTo>
                  <a:pt x="26373" y="25051"/>
                </a:lnTo>
                <a:lnTo>
                  <a:pt x="27692" y="25670"/>
                </a:lnTo>
                <a:lnTo>
                  <a:pt x="29538" y="25979"/>
                </a:lnTo>
                <a:lnTo>
                  <a:pt x="31120" y="26907"/>
                </a:lnTo>
                <a:lnTo>
                  <a:pt x="32967" y="27525"/>
                </a:lnTo>
                <a:lnTo>
                  <a:pt x="34549" y="28453"/>
                </a:lnTo>
                <a:lnTo>
                  <a:pt x="35868" y="28762"/>
                </a:lnTo>
                <a:lnTo>
                  <a:pt x="37450" y="29381"/>
                </a:lnTo>
                <a:lnTo>
                  <a:pt x="39296" y="30618"/>
                </a:lnTo>
                <a:lnTo>
                  <a:pt x="41406" y="31546"/>
                </a:lnTo>
                <a:lnTo>
                  <a:pt x="43780" y="32474"/>
                </a:lnTo>
                <a:lnTo>
                  <a:pt x="45626" y="33711"/>
                </a:lnTo>
                <a:lnTo>
                  <a:pt x="48263" y="35257"/>
                </a:lnTo>
                <a:lnTo>
                  <a:pt x="50373" y="36494"/>
                </a:lnTo>
                <a:lnTo>
                  <a:pt x="52747" y="38350"/>
                </a:lnTo>
                <a:lnTo>
                  <a:pt x="54593" y="39587"/>
                </a:lnTo>
                <a:lnTo>
                  <a:pt x="56439" y="41134"/>
                </a:lnTo>
                <a:lnTo>
                  <a:pt x="58549" y="42680"/>
                </a:lnTo>
                <a:lnTo>
                  <a:pt x="60659" y="44845"/>
                </a:lnTo>
                <a:lnTo>
                  <a:pt x="62769" y="46391"/>
                </a:lnTo>
                <a:lnTo>
                  <a:pt x="64879" y="48247"/>
                </a:lnTo>
                <a:lnTo>
                  <a:pt x="66989" y="50412"/>
                </a:lnTo>
                <a:lnTo>
                  <a:pt x="69362" y="52577"/>
                </a:lnTo>
                <a:lnTo>
                  <a:pt x="70945" y="54742"/>
                </a:lnTo>
                <a:lnTo>
                  <a:pt x="72791" y="56907"/>
                </a:lnTo>
                <a:lnTo>
                  <a:pt x="74373" y="58762"/>
                </a:lnTo>
                <a:lnTo>
                  <a:pt x="75692" y="60927"/>
                </a:lnTo>
                <a:lnTo>
                  <a:pt x="77538" y="63402"/>
                </a:lnTo>
                <a:lnTo>
                  <a:pt x="78857" y="65257"/>
                </a:lnTo>
                <a:lnTo>
                  <a:pt x="80439" y="67422"/>
                </a:lnTo>
                <a:lnTo>
                  <a:pt x="81758" y="69896"/>
                </a:lnTo>
                <a:lnTo>
                  <a:pt x="83076" y="72061"/>
                </a:lnTo>
                <a:lnTo>
                  <a:pt x="84395" y="74536"/>
                </a:lnTo>
                <a:lnTo>
                  <a:pt x="85714" y="77010"/>
                </a:lnTo>
                <a:lnTo>
                  <a:pt x="87032" y="79793"/>
                </a:lnTo>
                <a:lnTo>
                  <a:pt x="88087" y="82268"/>
                </a:lnTo>
                <a:lnTo>
                  <a:pt x="89406" y="85360"/>
                </a:lnTo>
                <a:lnTo>
                  <a:pt x="90197" y="87835"/>
                </a:lnTo>
                <a:lnTo>
                  <a:pt x="90989" y="90309"/>
                </a:lnTo>
                <a:lnTo>
                  <a:pt x="91780" y="93711"/>
                </a:lnTo>
                <a:lnTo>
                  <a:pt x="92307" y="96185"/>
                </a:lnTo>
                <a:lnTo>
                  <a:pt x="93362" y="99278"/>
                </a:lnTo>
                <a:lnTo>
                  <a:pt x="86505" y="100824"/>
                </a:lnTo>
                <a:lnTo>
                  <a:pt x="107604" y="119690"/>
                </a:lnTo>
                <a:lnTo>
                  <a:pt x="119736" y="93402"/>
                </a:lnTo>
                <a:lnTo>
                  <a:pt x="112879" y="94948"/>
                </a:lnTo>
                <a:lnTo>
                  <a:pt x="112087" y="91546"/>
                </a:lnTo>
                <a:lnTo>
                  <a:pt x="111296" y="88453"/>
                </a:lnTo>
                <a:lnTo>
                  <a:pt x="110241" y="85051"/>
                </a:lnTo>
                <a:lnTo>
                  <a:pt x="109450" y="81958"/>
                </a:lnTo>
                <a:lnTo>
                  <a:pt x="108659" y="79484"/>
                </a:lnTo>
                <a:lnTo>
                  <a:pt x="107340" y="76701"/>
                </a:lnTo>
                <a:lnTo>
                  <a:pt x="106285" y="73917"/>
                </a:lnTo>
                <a:lnTo>
                  <a:pt x="105230" y="71443"/>
                </a:lnTo>
                <a:lnTo>
                  <a:pt x="104175" y="68969"/>
                </a:lnTo>
                <a:lnTo>
                  <a:pt x="102857" y="66494"/>
                </a:lnTo>
                <a:lnTo>
                  <a:pt x="101010" y="63092"/>
                </a:lnTo>
                <a:lnTo>
                  <a:pt x="99956" y="60618"/>
                </a:lnTo>
                <a:lnTo>
                  <a:pt x="98373" y="58453"/>
                </a:lnTo>
                <a:lnTo>
                  <a:pt x="97054" y="55979"/>
                </a:lnTo>
                <a:lnTo>
                  <a:pt x="95208" y="53195"/>
                </a:lnTo>
                <a:lnTo>
                  <a:pt x="93362" y="50721"/>
                </a:lnTo>
                <a:lnTo>
                  <a:pt x="91780" y="48556"/>
                </a:lnTo>
                <a:lnTo>
                  <a:pt x="90197" y="46391"/>
                </a:lnTo>
                <a:lnTo>
                  <a:pt x="88087" y="43917"/>
                </a:lnTo>
                <a:lnTo>
                  <a:pt x="86241" y="41443"/>
                </a:lnTo>
                <a:lnTo>
                  <a:pt x="84395" y="39587"/>
                </a:lnTo>
                <a:lnTo>
                  <a:pt x="82285" y="37422"/>
                </a:lnTo>
                <a:lnTo>
                  <a:pt x="80439" y="35567"/>
                </a:lnTo>
                <a:lnTo>
                  <a:pt x="78329" y="33402"/>
                </a:lnTo>
                <a:lnTo>
                  <a:pt x="76483" y="31546"/>
                </a:lnTo>
                <a:lnTo>
                  <a:pt x="74373" y="29381"/>
                </a:lnTo>
                <a:lnTo>
                  <a:pt x="71999" y="27835"/>
                </a:lnTo>
                <a:lnTo>
                  <a:pt x="69626" y="25670"/>
                </a:lnTo>
                <a:lnTo>
                  <a:pt x="67516" y="24123"/>
                </a:lnTo>
                <a:lnTo>
                  <a:pt x="65142" y="22577"/>
                </a:lnTo>
                <a:lnTo>
                  <a:pt x="63296" y="21030"/>
                </a:lnTo>
                <a:lnTo>
                  <a:pt x="61186" y="19793"/>
                </a:lnTo>
                <a:lnTo>
                  <a:pt x="58549" y="17938"/>
                </a:lnTo>
                <a:lnTo>
                  <a:pt x="55912" y="16701"/>
                </a:lnTo>
                <a:lnTo>
                  <a:pt x="54065" y="15463"/>
                </a:lnTo>
                <a:lnTo>
                  <a:pt x="51692" y="13917"/>
                </a:lnTo>
                <a:lnTo>
                  <a:pt x="49054" y="12989"/>
                </a:lnTo>
                <a:lnTo>
                  <a:pt x="46417" y="11443"/>
                </a:lnTo>
                <a:lnTo>
                  <a:pt x="44043" y="10515"/>
                </a:lnTo>
                <a:lnTo>
                  <a:pt x="41406" y="9278"/>
                </a:lnTo>
                <a:lnTo>
                  <a:pt x="38769" y="8350"/>
                </a:lnTo>
                <a:lnTo>
                  <a:pt x="36395" y="7422"/>
                </a:lnTo>
                <a:lnTo>
                  <a:pt x="34285" y="6494"/>
                </a:lnTo>
                <a:lnTo>
                  <a:pt x="32703" y="5876"/>
                </a:lnTo>
                <a:lnTo>
                  <a:pt x="31384" y="5257"/>
                </a:lnTo>
                <a:lnTo>
                  <a:pt x="29802" y="4639"/>
                </a:lnTo>
                <a:lnTo>
                  <a:pt x="28747" y="4639"/>
                </a:lnTo>
                <a:lnTo>
                  <a:pt x="27428" y="4329"/>
                </a:lnTo>
                <a:lnTo>
                  <a:pt x="25846" y="4020"/>
                </a:lnTo>
                <a:lnTo>
                  <a:pt x="24263" y="3402"/>
                </a:lnTo>
                <a:lnTo>
                  <a:pt x="22681" y="3092"/>
                </a:lnTo>
                <a:lnTo>
                  <a:pt x="21626" y="2783"/>
                </a:lnTo>
                <a:lnTo>
                  <a:pt x="20043" y="2164"/>
                </a:lnTo>
                <a:lnTo>
                  <a:pt x="18461" y="1855"/>
                </a:lnTo>
                <a:lnTo>
                  <a:pt x="16879" y="1855"/>
                </a:lnTo>
                <a:lnTo>
                  <a:pt x="15032" y="1237"/>
                </a:lnTo>
                <a:lnTo>
                  <a:pt x="13450" y="927"/>
                </a:lnTo>
                <a:lnTo>
                  <a:pt x="12131" y="618"/>
                </a:lnTo>
                <a:lnTo>
                  <a:pt x="10813" y="618"/>
                </a:lnTo>
                <a:lnTo>
                  <a:pt x="8967" y="309"/>
                </a:lnTo>
                <a:lnTo>
                  <a:pt x="7384" y="0"/>
                </a:lnTo>
                <a:lnTo>
                  <a:pt x="6329" y="0"/>
                </a:lnTo>
                <a:lnTo>
                  <a:pt x="5010" y="0"/>
                </a:lnTo>
              </a:path>
            </a:pathLst>
          </a:custGeom>
          <a:solidFill>
            <a:srgbClr val="00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Shape 601"/>
          <p:cNvSpPr/>
          <p:nvPr/>
        </p:nvSpPr>
        <p:spPr>
          <a:xfrm>
            <a:off x="4095750" y="3111500"/>
            <a:ext cx="527050" cy="636588"/>
          </a:xfrm>
          <a:custGeom>
            <a:avLst/>
            <a:gdLst/>
            <a:ahLst/>
            <a:cxnLst/>
            <a:rect l="0" t="0" r="0" b="0"/>
            <a:pathLst>
              <a:path w="120000" h="120000" extrusionOk="0">
                <a:moveTo>
                  <a:pt x="0" y="116408"/>
                </a:moveTo>
                <a:lnTo>
                  <a:pt x="19879" y="119700"/>
                </a:lnTo>
                <a:lnTo>
                  <a:pt x="19879" y="117905"/>
                </a:lnTo>
                <a:lnTo>
                  <a:pt x="20240" y="116109"/>
                </a:lnTo>
                <a:lnTo>
                  <a:pt x="20602" y="113715"/>
                </a:lnTo>
                <a:lnTo>
                  <a:pt x="20963" y="111620"/>
                </a:lnTo>
                <a:lnTo>
                  <a:pt x="20963" y="109825"/>
                </a:lnTo>
                <a:lnTo>
                  <a:pt x="21325" y="108029"/>
                </a:lnTo>
                <a:lnTo>
                  <a:pt x="21686" y="105935"/>
                </a:lnTo>
                <a:lnTo>
                  <a:pt x="22048" y="104438"/>
                </a:lnTo>
                <a:lnTo>
                  <a:pt x="22771" y="102044"/>
                </a:lnTo>
                <a:lnTo>
                  <a:pt x="23132" y="100249"/>
                </a:lnTo>
                <a:lnTo>
                  <a:pt x="23855" y="98154"/>
                </a:lnTo>
                <a:lnTo>
                  <a:pt x="24578" y="96359"/>
                </a:lnTo>
                <a:lnTo>
                  <a:pt x="24939" y="94862"/>
                </a:lnTo>
                <a:lnTo>
                  <a:pt x="25662" y="93366"/>
                </a:lnTo>
                <a:lnTo>
                  <a:pt x="26024" y="91571"/>
                </a:lnTo>
                <a:lnTo>
                  <a:pt x="26746" y="90074"/>
                </a:lnTo>
                <a:lnTo>
                  <a:pt x="27469" y="87980"/>
                </a:lnTo>
                <a:lnTo>
                  <a:pt x="28554" y="86483"/>
                </a:lnTo>
                <a:lnTo>
                  <a:pt x="28554" y="84987"/>
                </a:lnTo>
                <a:lnTo>
                  <a:pt x="29638" y="83491"/>
                </a:lnTo>
                <a:lnTo>
                  <a:pt x="30361" y="81695"/>
                </a:lnTo>
                <a:lnTo>
                  <a:pt x="31445" y="79600"/>
                </a:lnTo>
                <a:lnTo>
                  <a:pt x="32530" y="77206"/>
                </a:lnTo>
                <a:lnTo>
                  <a:pt x="33975" y="74812"/>
                </a:lnTo>
                <a:lnTo>
                  <a:pt x="35060" y="72418"/>
                </a:lnTo>
                <a:lnTo>
                  <a:pt x="36506" y="70324"/>
                </a:lnTo>
                <a:lnTo>
                  <a:pt x="38313" y="67930"/>
                </a:lnTo>
                <a:lnTo>
                  <a:pt x="39759" y="65835"/>
                </a:lnTo>
                <a:lnTo>
                  <a:pt x="40843" y="64039"/>
                </a:lnTo>
                <a:lnTo>
                  <a:pt x="42650" y="61945"/>
                </a:lnTo>
                <a:lnTo>
                  <a:pt x="44457" y="59850"/>
                </a:lnTo>
                <a:lnTo>
                  <a:pt x="46626" y="57456"/>
                </a:lnTo>
                <a:lnTo>
                  <a:pt x="48433" y="55361"/>
                </a:lnTo>
                <a:lnTo>
                  <a:pt x="50602" y="53266"/>
                </a:lnTo>
                <a:lnTo>
                  <a:pt x="52771" y="51172"/>
                </a:lnTo>
                <a:lnTo>
                  <a:pt x="54939" y="49376"/>
                </a:lnTo>
                <a:lnTo>
                  <a:pt x="57108" y="47581"/>
                </a:lnTo>
                <a:lnTo>
                  <a:pt x="58915" y="45785"/>
                </a:lnTo>
                <a:lnTo>
                  <a:pt x="60722" y="44289"/>
                </a:lnTo>
                <a:lnTo>
                  <a:pt x="62891" y="42493"/>
                </a:lnTo>
                <a:lnTo>
                  <a:pt x="65421" y="40997"/>
                </a:lnTo>
                <a:lnTo>
                  <a:pt x="67228" y="40099"/>
                </a:lnTo>
                <a:lnTo>
                  <a:pt x="69759" y="38304"/>
                </a:lnTo>
                <a:lnTo>
                  <a:pt x="71927" y="37107"/>
                </a:lnTo>
                <a:lnTo>
                  <a:pt x="74457" y="35610"/>
                </a:lnTo>
                <a:lnTo>
                  <a:pt x="76987" y="34114"/>
                </a:lnTo>
                <a:lnTo>
                  <a:pt x="79879" y="32917"/>
                </a:lnTo>
                <a:lnTo>
                  <a:pt x="82409" y="31720"/>
                </a:lnTo>
                <a:lnTo>
                  <a:pt x="85301" y="30822"/>
                </a:lnTo>
                <a:lnTo>
                  <a:pt x="87831" y="29925"/>
                </a:lnTo>
                <a:lnTo>
                  <a:pt x="90361" y="28728"/>
                </a:lnTo>
                <a:lnTo>
                  <a:pt x="93614" y="28129"/>
                </a:lnTo>
                <a:lnTo>
                  <a:pt x="96144" y="27231"/>
                </a:lnTo>
                <a:lnTo>
                  <a:pt x="99397" y="26633"/>
                </a:lnTo>
                <a:lnTo>
                  <a:pt x="100843" y="33516"/>
                </a:lnTo>
                <a:lnTo>
                  <a:pt x="119638" y="11970"/>
                </a:lnTo>
                <a:lnTo>
                  <a:pt x="93253" y="0"/>
                </a:lnTo>
                <a:lnTo>
                  <a:pt x="94698" y="6583"/>
                </a:lnTo>
                <a:lnTo>
                  <a:pt x="91084" y="7481"/>
                </a:lnTo>
                <a:lnTo>
                  <a:pt x="88192" y="8079"/>
                </a:lnTo>
                <a:lnTo>
                  <a:pt x="84939" y="9276"/>
                </a:lnTo>
                <a:lnTo>
                  <a:pt x="82048" y="10174"/>
                </a:lnTo>
                <a:lnTo>
                  <a:pt x="79156" y="11072"/>
                </a:lnTo>
                <a:lnTo>
                  <a:pt x="76626" y="11970"/>
                </a:lnTo>
                <a:lnTo>
                  <a:pt x="73734" y="13466"/>
                </a:lnTo>
                <a:lnTo>
                  <a:pt x="71204" y="14364"/>
                </a:lnTo>
                <a:lnTo>
                  <a:pt x="68674" y="15561"/>
                </a:lnTo>
                <a:lnTo>
                  <a:pt x="66506" y="16758"/>
                </a:lnTo>
                <a:lnTo>
                  <a:pt x="63253" y="18553"/>
                </a:lnTo>
                <a:lnTo>
                  <a:pt x="60722" y="19750"/>
                </a:lnTo>
                <a:lnTo>
                  <a:pt x="58192" y="21246"/>
                </a:lnTo>
                <a:lnTo>
                  <a:pt x="56024" y="22743"/>
                </a:lnTo>
                <a:lnTo>
                  <a:pt x="53132" y="24538"/>
                </a:lnTo>
                <a:lnTo>
                  <a:pt x="50963" y="26334"/>
                </a:lnTo>
                <a:lnTo>
                  <a:pt x="48433" y="28129"/>
                </a:lnTo>
                <a:lnTo>
                  <a:pt x="46626" y="29625"/>
                </a:lnTo>
                <a:lnTo>
                  <a:pt x="43734" y="32019"/>
                </a:lnTo>
                <a:lnTo>
                  <a:pt x="41566" y="33815"/>
                </a:lnTo>
                <a:lnTo>
                  <a:pt x="39397" y="35910"/>
                </a:lnTo>
                <a:lnTo>
                  <a:pt x="37228" y="37705"/>
                </a:lnTo>
                <a:lnTo>
                  <a:pt x="35421" y="39501"/>
                </a:lnTo>
                <a:lnTo>
                  <a:pt x="33614" y="41596"/>
                </a:lnTo>
                <a:lnTo>
                  <a:pt x="31807" y="43690"/>
                </a:lnTo>
                <a:lnTo>
                  <a:pt x="29638" y="45785"/>
                </a:lnTo>
                <a:lnTo>
                  <a:pt x="27469" y="48179"/>
                </a:lnTo>
                <a:lnTo>
                  <a:pt x="26024" y="50573"/>
                </a:lnTo>
                <a:lnTo>
                  <a:pt x="24216" y="52967"/>
                </a:lnTo>
                <a:lnTo>
                  <a:pt x="22409" y="55062"/>
                </a:lnTo>
                <a:lnTo>
                  <a:pt x="20963" y="57456"/>
                </a:lnTo>
                <a:lnTo>
                  <a:pt x="19518" y="59251"/>
                </a:lnTo>
                <a:lnTo>
                  <a:pt x="18072" y="61945"/>
                </a:lnTo>
                <a:lnTo>
                  <a:pt x="16626" y="64638"/>
                </a:lnTo>
                <a:lnTo>
                  <a:pt x="15180" y="66733"/>
                </a:lnTo>
                <a:lnTo>
                  <a:pt x="14096" y="69127"/>
                </a:lnTo>
                <a:lnTo>
                  <a:pt x="13012" y="71521"/>
                </a:lnTo>
                <a:lnTo>
                  <a:pt x="11566" y="74214"/>
                </a:lnTo>
                <a:lnTo>
                  <a:pt x="10481" y="76907"/>
                </a:lnTo>
                <a:lnTo>
                  <a:pt x="9397" y="79301"/>
                </a:lnTo>
                <a:lnTo>
                  <a:pt x="8313" y="81995"/>
                </a:lnTo>
                <a:lnTo>
                  <a:pt x="7228" y="84389"/>
                </a:lnTo>
                <a:lnTo>
                  <a:pt x="6506" y="86783"/>
                </a:lnTo>
                <a:lnTo>
                  <a:pt x="5783" y="88279"/>
                </a:lnTo>
                <a:lnTo>
                  <a:pt x="5421" y="89775"/>
                </a:lnTo>
                <a:lnTo>
                  <a:pt x="4698" y="91271"/>
                </a:lnTo>
                <a:lnTo>
                  <a:pt x="4698" y="92468"/>
                </a:lnTo>
                <a:lnTo>
                  <a:pt x="4337" y="93665"/>
                </a:lnTo>
                <a:lnTo>
                  <a:pt x="3975" y="95461"/>
                </a:lnTo>
                <a:lnTo>
                  <a:pt x="3614" y="96957"/>
                </a:lnTo>
                <a:lnTo>
                  <a:pt x="2891" y="98453"/>
                </a:lnTo>
                <a:lnTo>
                  <a:pt x="2891" y="99650"/>
                </a:lnTo>
                <a:lnTo>
                  <a:pt x="2168" y="101446"/>
                </a:lnTo>
                <a:lnTo>
                  <a:pt x="1807" y="102942"/>
                </a:lnTo>
                <a:lnTo>
                  <a:pt x="1445" y="104438"/>
                </a:lnTo>
                <a:lnTo>
                  <a:pt x="1445" y="106234"/>
                </a:lnTo>
                <a:lnTo>
                  <a:pt x="1084" y="107730"/>
                </a:lnTo>
                <a:lnTo>
                  <a:pt x="722" y="109226"/>
                </a:lnTo>
                <a:lnTo>
                  <a:pt x="722" y="110723"/>
                </a:lnTo>
                <a:lnTo>
                  <a:pt x="361" y="112219"/>
                </a:lnTo>
                <a:lnTo>
                  <a:pt x="0" y="113715"/>
                </a:lnTo>
                <a:lnTo>
                  <a:pt x="0" y="114912"/>
                </a:lnTo>
                <a:lnTo>
                  <a:pt x="0" y="116408"/>
                </a:lnTo>
              </a:path>
            </a:pathLst>
          </a:custGeom>
          <a:solidFill>
            <a:srgbClr val="FF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Shape 602"/>
          <p:cNvSpPr/>
          <p:nvPr/>
        </p:nvSpPr>
        <p:spPr>
          <a:xfrm>
            <a:off x="4621213" y="3736975"/>
            <a:ext cx="711200" cy="892175"/>
          </a:xfrm>
          <a:custGeom>
            <a:avLst/>
            <a:gdLst/>
            <a:ahLst/>
            <a:cxnLst/>
            <a:rect l="0" t="0" r="0" b="0"/>
            <a:pathLst>
              <a:path w="120000" h="120000" extrusionOk="0">
                <a:moveTo>
                  <a:pt x="119732" y="2989"/>
                </a:moveTo>
                <a:lnTo>
                  <a:pt x="99642" y="0"/>
                </a:lnTo>
                <a:lnTo>
                  <a:pt x="99374" y="1494"/>
                </a:lnTo>
                <a:lnTo>
                  <a:pt x="99107" y="3202"/>
                </a:lnTo>
                <a:lnTo>
                  <a:pt x="98839" y="5551"/>
                </a:lnTo>
                <a:lnTo>
                  <a:pt x="98571" y="7473"/>
                </a:lnTo>
                <a:lnTo>
                  <a:pt x="98303" y="9608"/>
                </a:lnTo>
                <a:lnTo>
                  <a:pt x="98035" y="11316"/>
                </a:lnTo>
                <a:lnTo>
                  <a:pt x="97499" y="13451"/>
                </a:lnTo>
                <a:lnTo>
                  <a:pt x="97232" y="15160"/>
                </a:lnTo>
                <a:lnTo>
                  <a:pt x="96696" y="17295"/>
                </a:lnTo>
                <a:lnTo>
                  <a:pt x="96160" y="19217"/>
                </a:lnTo>
                <a:lnTo>
                  <a:pt x="95357" y="21138"/>
                </a:lnTo>
                <a:lnTo>
                  <a:pt x="95089" y="22846"/>
                </a:lnTo>
                <a:lnTo>
                  <a:pt x="94285" y="24555"/>
                </a:lnTo>
                <a:lnTo>
                  <a:pt x="93749" y="26049"/>
                </a:lnTo>
                <a:lnTo>
                  <a:pt x="93214" y="27971"/>
                </a:lnTo>
                <a:lnTo>
                  <a:pt x="92410" y="29466"/>
                </a:lnTo>
                <a:lnTo>
                  <a:pt x="91874" y="31387"/>
                </a:lnTo>
                <a:lnTo>
                  <a:pt x="91071" y="33096"/>
                </a:lnTo>
                <a:lnTo>
                  <a:pt x="90535" y="34377"/>
                </a:lnTo>
                <a:lnTo>
                  <a:pt x="89732" y="35871"/>
                </a:lnTo>
                <a:lnTo>
                  <a:pt x="88928" y="37793"/>
                </a:lnTo>
                <a:lnTo>
                  <a:pt x="87857" y="39715"/>
                </a:lnTo>
                <a:lnTo>
                  <a:pt x="86785" y="42277"/>
                </a:lnTo>
                <a:lnTo>
                  <a:pt x="85446" y="44412"/>
                </a:lnTo>
                <a:lnTo>
                  <a:pt x="84374" y="46975"/>
                </a:lnTo>
                <a:lnTo>
                  <a:pt x="82767" y="49110"/>
                </a:lnTo>
                <a:lnTo>
                  <a:pt x="81160" y="51459"/>
                </a:lnTo>
                <a:lnTo>
                  <a:pt x="79821" y="53167"/>
                </a:lnTo>
                <a:lnTo>
                  <a:pt x="78214" y="55088"/>
                </a:lnTo>
                <a:lnTo>
                  <a:pt x="76607" y="57437"/>
                </a:lnTo>
                <a:lnTo>
                  <a:pt x="75000" y="59572"/>
                </a:lnTo>
                <a:lnTo>
                  <a:pt x="72857" y="61921"/>
                </a:lnTo>
                <a:lnTo>
                  <a:pt x="70982" y="64056"/>
                </a:lnTo>
                <a:lnTo>
                  <a:pt x="68839" y="66192"/>
                </a:lnTo>
                <a:lnTo>
                  <a:pt x="66696" y="68327"/>
                </a:lnTo>
                <a:lnTo>
                  <a:pt x="64553" y="70035"/>
                </a:lnTo>
                <a:lnTo>
                  <a:pt x="62410" y="71957"/>
                </a:lnTo>
                <a:lnTo>
                  <a:pt x="60535" y="73451"/>
                </a:lnTo>
                <a:lnTo>
                  <a:pt x="58660" y="74946"/>
                </a:lnTo>
                <a:lnTo>
                  <a:pt x="56249" y="76868"/>
                </a:lnTo>
                <a:lnTo>
                  <a:pt x="54107" y="78149"/>
                </a:lnTo>
                <a:lnTo>
                  <a:pt x="51964" y="79430"/>
                </a:lnTo>
                <a:lnTo>
                  <a:pt x="49553" y="81138"/>
                </a:lnTo>
                <a:lnTo>
                  <a:pt x="47410" y="82206"/>
                </a:lnTo>
                <a:lnTo>
                  <a:pt x="44999" y="83701"/>
                </a:lnTo>
                <a:lnTo>
                  <a:pt x="42589" y="85195"/>
                </a:lnTo>
                <a:lnTo>
                  <a:pt x="39642" y="86263"/>
                </a:lnTo>
                <a:lnTo>
                  <a:pt x="36964" y="87544"/>
                </a:lnTo>
                <a:lnTo>
                  <a:pt x="34285" y="88825"/>
                </a:lnTo>
                <a:lnTo>
                  <a:pt x="31607" y="89466"/>
                </a:lnTo>
                <a:lnTo>
                  <a:pt x="28928" y="90533"/>
                </a:lnTo>
                <a:lnTo>
                  <a:pt x="25714" y="91387"/>
                </a:lnTo>
                <a:lnTo>
                  <a:pt x="23303" y="92028"/>
                </a:lnTo>
                <a:lnTo>
                  <a:pt x="20089" y="92882"/>
                </a:lnTo>
                <a:lnTo>
                  <a:pt x="18750" y="85836"/>
                </a:lnTo>
                <a:lnTo>
                  <a:pt x="0" y="107188"/>
                </a:lnTo>
                <a:lnTo>
                  <a:pt x="25982" y="119786"/>
                </a:lnTo>
                <a:lnTo>
                  <a:pt x="24642" y="112740"/>
                </a:lnTo>
                <a:lnTo>
                  <a:pt x="28124" y="112099"/>
                </a:lnTo>
                <a:lnTo>
                  <a:pt x="31071" y="111245"/>
                </a:lnTo>
                <a:lnTo>
                  <a:pt x="34553" y="110177"/>
                </a:lnTo>
                <a:lnTo>
                  <a:pt x="37500" y="109110"/>
                </a:lnTo>
                <a:lnTo>
                  <a:pt x="40178" y="108256"/>
                </a:lnTo>
                <a:lnTo>
                  <a:pt x="42857" y="107188"/>
                </a:lnTo>
                <a:lnTo>
                  <a:pt x="45535" y="106120"/>
                </a:lnTo>
                <a:lnTo>
                  <a:pt x="48214" y="104839"/>
                </a:lnTo>
                <a:lnTo>
                  <a:pt x="50357" y="103772"/>
                </a:lnTo>
                <a:lnTo>
                  <a:pt x="53035" y="102491"/>
                </a:lnTo>
                <a:lnTo>
                  <a:pt x="56249" y="100782"/>
                </a:lnTo>
                <a:lnTo>
                  <a:pt x="58660" y="99501"/>
                </a:lnTo>
                <a:lnTo>
                  <a:pt x="61339" y="98007"/>
                </a:lnTo>
                <a:lnTo>
                  <a:pt x="63482" y="96725"/>
                </a:lnTo>
                <a:lnTo>
                  <a:pt x="66160" y="94804"/>
                </a:lnTo>
                <a:lnTo>
                  <a:pt x="68571" y="93096"/>
                </a:lnTo>
                <a:lnTo>
                  <a:pt x="70714" y="91387"/>
                </a:lnTo>
                <a:lnTo>
                  <a:pt x="72857" y="89893"/>
                </a:lnTo>
                <a:lnTo>
                  <a:pt x="75535" y="87544"/>
                </a:lnTo>
                <a:lnTo>
                  <a:pt x="77946" y="85409"/>
                </a:lnTo>
                <a:lnTo>
                  <a:pt x="80089" y="83701"/>
                </a:lnTo>
                <a:lnTo>
                  <a:pt x="81964" y="81779"/>
                </a:lnTo>
                <a:lnTo>
                  <a:pt x="83839" y="79857"/>
                </a:lnTo>
                <a:lnTo>
                  <a:pt x="85714" y="77722"/>
                </a:lnTo>
                <a:lnTo>
                  <a:pt x="87857" y="75800"/>
                </a:lnTo>
                <a:lnTo>
                  <a:pt x="89999" y="73451"/>
                </a:lnTo>
                <a:lnTo>
                  <a:pt x="91874" y="71103"/>
                </a:lnTo>
                <a:lnTo>
                  <a:pt x="93482" y="68754"/>
                </a:lnTo>
                <a:lnTo>
                  <a:pt x="95357" y="66405"/>
                </a:lnTo>
                <a:lnTo>
                  <a:pt x="96964" y="64270"/>
                </a:lnTo>
                <a:lnTo>
                  <a:pt x="98571" y="61921"/>
                </a:lnTo>
                <a:lnTo>
                  <a:pt x="99642" y="60213"/>
                </a:lnTo>
                <a:lnTo>
                  <a:pt x="101249" y="57437"/>
                </a:lnTo>
                <a:lnTo>
                  <a:pt x="102857" y="54875"/>
                </a:lnTo>
                <a:lnTo>
                  <a:pt x="103928" y="52740"/>
                </a:lnTo>
                <a:lnTo>
                  <a:pt x="105267" y="50177"/>
                </a:lnTo>
                <a:lnTo>
                  <a:pt x="106607" y="47829"/>
                </a:lnTo>
                <a:lnTo>
                  <a:pt x="107678" y="45053"/>
                </a:lnTo>
                <a:lnTo>
                  <a:pt x="109017" y="42491"/>
                </a:lnTo>
                <a:lnTo>
                  <a:pt x="110089" y="39928"/>
                </a:lnTo>
                <a:lnTo>
                  <a:pt x="111160" y="37366"/>
                </a:lnTo>
                <a:lnTo>
                  <a:pt x="112232" y="34804"/>
                </a:lnTo>
                <a:lnTo>
                  <a:pt x="113035" y="32669"/>
                </a:lnTo>
                <a:lnTo>
                  <a:pt x="113571" y="31174"/>
                </a:lnTo>
                <a:lnTo>
                  <a:pt x="114107" y="29679"/>
                </a:lnTo>
                <a:lnTo>
                  <a:pt x="114642" y="28185"/>
                </a:lnTo>
                <a:lnTo>
                  <a:pt x="114910" y="27117"/>
                </a:lnTo>
                <a:lnTo>
                  <a:pt x="115446" y="25622"/>
                </a:lnTo>
                <a:lnTo>
                  <a:pt x="115446" y="24128"/>
                </a:lnTo>
                <a:lnTo>
                  <a:pt x="115982" y="22419"/>
                </a:lnTo>
                <a:lnTo>
                  <a:pt x="116249" y="21138"/>
                </a:lnTo>
                <a:lnTo>
                  <a:pt x="116785" y="19857"/>
                </a:lnTo>
                <a:lnTo>
                  <a:pt x="117053" y="17935"/>
                </a:lnTo>
                <a:lnTo>
                  <a:pt x="117589" y="16441"/>
                </a:lnTo>
                <a:lnTo>
                  <a:pt x="117857" y="14946"/>
                </a:lnTo>
                <a:lnTo>
                  <a:pt x="118124" y="13238"/>
                </a:lnTo>
                <a:lnTo>
                  <a:pt x="118392" y="11743"/>
                </a:lnTo>
                <a:lnTo>
                  <a:pt x="118660" y="10249"/>
                </a:lnTo>
                <a:lnTo>
                  <a:pt x="118928" y="8540"/>
                </a:lnTo>
                <a:lnTo>
                  <a:pt x="118928" y="7046"/>
                </a:lnTo>
                <a:lnTo>
                  <a:pt x="119464" y="5551"/>
                </a:lnTo>
                <a:lnTo>
                  <a:pt x="119464" y="4270"/>
                </a:lnTo>
                <a:lnTo>
                  <a:pt x="119732" y="2989"/>
                </a:lnTo>
              </a:path>
            </a:pathLst>
          </a:custGeom>
          <a:solidFill>
            <a:srgbClr val="00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Shape 603"/>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Modelo en espiral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Shape 1800"/>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a:ea typeface="Arial"/>
              <a:cs typeface="Arial"/>
              <a:sym typeface="Arial"/>
            </a:endParaRPr>
          </a:p>
        </p:txBody>
      </p:sp>
      <p:sp>
        <p:nvSpPr>
          <p:cNvPr id="1801" name="Shape 1801"/>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Planificación visual - No es lo mismo…</a:t>
            </a:r>
            <a:endParaRPr/>
          </a:p>
        </p:txBody>
      </p:sp>
      <p:sp>
        <p:nvSpPr>
          <p:cNvPr id="1802" name="Shape 1802"/>
          <p:cNvSpPr txBox="1"/>
          <p:nvPr/>
        </p:nvSpPr>
        <p:spPr>
          <a:xfrm>
            <a:off x="384313" y="1391478"/>
            <a:ext cx="851311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Una planificación no visual tiene esta pinta…</a:t>
            </a:r>
            <a:endParaRPr/>
          </a:p>
        </p:txBody>
      </p:sp>
      <p:graphicFrame>
        <p:nvGraphicFramePr>
          <p:cNvPr id="1803" name="Shape 1803"/>
          <p:cNvGraphicFramePr/>
          <p:nvPr/>
        </p:nvGraphicFramePr>
        <p:xfrm>
          <a:off x="872690" y="1791588"/>
          <a:ext cx="7416825" cy="4392550"/>
        </p:xfrm>
        <a:graphic>
          <a:graphicData uri="http://schemas.openxmlformats.org/drawingml/2006/table">
            <a:tbl>
              <a:tblPr firstRow="1" bandRow="1">
                <a:noFill/>
                <a:tableStyleId>{BDF58AC3-30AD-4FA7-9F38-2F6666D88D34}</a:tableStyleId>
              </a:tblPr>
              <a:tblGrid>
                <a:gridCol w="5324900">
                  <a:extLst>
                    <a:ext uri="{9D8B030D-6E8A-4147-A177-3AD203B41FA5}">
                      <a16:colId xmlns:a16="http://schemas.microsoft.com/office/drawing/2014/main" val="20000"/>
                    </a:ext>
                  </a:extLst>
                </a:gridCol>
                <a:gridCol w="2091925">
                  <a:extLst>
                    <a:ext uri="{9D8B030D-6E8A-4147-A177-3AD203B41FA5}">
                      <a16:colId xmlns:a16="http://schemas.microsoft.com/office/drawing/2014/main" val="20001"/>
                    </a:ext>
                  </a:extLst>
                </a:gridCol>
              </a:tblGrid>
              <a:tr h="488050">
                <a:tc>
                  <a:txBody>
                    <a:bodyPr/>
                    <a:lstStyle/>
                    <a:p>
                      <a:pPr marL="0" marR="0" lvl="1" indent="0" algn="l" rtl="0">
                        <a:lnSpc>
                          <a:spcPct val="100000"/>
                        </a:lnSpc>
                        <a:spcBef>
                          <a:spcPts val="0"/>
                        </a:spcBef>
                        <a:spcAft>
                          <a:spcPts val="0"/>
                        </a:spcAft>
                        <a:buClr>
                          <a:srgbClr val="000000"/>
                        </a:buClr>
                        <a:buSzPts val="2000"/>
                        <a:buFont typeface="Arial"/>
                        <a:buNone/>
                      </a:pPr>
                      <a:r>
                        <a:rPr lang="en-US" sz="2000" u="none" strike="noStrike" cap="none">
                          <a:latin typeface="Arial"/>
                          <a:ea typeface="Arial"/>
                          <a:cs typeface="Arial"/>
                          <a:sym typeface="Arial"/>
                        </a:rPr>
                        <a:t>Task</a:t>
                      </a:r>
                      <a:endParaRPr sz="2000" b="1" i="0" u="none" strike="noStrike" cap="none">
                        <a:solidFill>
                          <a:srgbClr val="FFFFFF"/>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latin typeface="Arial"/>
                          <a:ea typeface="Arial"/>
                          <a:cs typeface="Arial"/>
                          <a:sym typeface="Arial"/>
                        </a:rPr>
                        <a:t>Status</a:t>
                      </a:r>
                      <a:endParaRPr sz="2000" b="1" i="0" u="none" strike="noStrike" cap="none">
                        <a:solidFill>
                          <a:srgbClr val="FFFFFF"/>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0"/>
                  </a:ext>
                </a:extLst>
              </a:tr>
              <a:tr h="390450">
                <a:tc>
                  <a:txBody>
                    <a:bodyPr/>
                    <a:lstStyle/>
                    <a:p>
                      <a:pPr marL="0" marR="0" lvl="1"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Acceptance Criteria Samples</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Ongoing</a:t>
                      </a:r>
                      <a:endParaRPr sz="16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1"/>
                  </a:ext>
                </a:extLst>
              </a:tr>
              <a:tr h="390450">
                <a:tc>
                  <a:txBody>
                    <a:bodyPr/>
                    <a:lstStyle/>
                    <a:p>
                      <a:pPr marL="0" marR="0" lvl="1"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Gantt Plan Samples</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Ongoing</a:t>
                      </a:r>
                      <a:endParaRPr sz="16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2"/>
                  </a:ext>
                </a:extLst>
              </a:tr>
              <a:tr h="390450">
                <a:tc>
                  <a:txBody>
                    <a:bodyPr/>
                    <a:lstStyle/>
                    <a:p>
                      <a:pPr marL="0" marR="0" lvl="1"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Status Report A6 Template</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Pending</a:t>
                      </a:r>
                      <a:endParaRPr sz="16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3"/>
                  </a:ext>
                </a:extLst>
              </a:tr>
              <a:tr h="390450">
                <a:tc>
                  <a:txBody>
                    <a:bodyPr/>
                    <a:lstStyle/>
                    <a:p>
                      <a:pPr marL="0" marR="0" lvl="1"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Role Information Updated</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Pending</a:t>
                      </a:r>
                      <a:endParaRPr sz="16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4"/>
                  </a:ext>
                </a:extLst>
              </a:tr>
              <a:tr h="390450">
                <a:tc>
                  <a:txBody>
                    <a:bodyPr/>
                    <a:lstStyle/>
                    <a:p>
                      <a:pPr marL="0" marR="0" lvl="1"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Risk A6 Template</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Ongoing</a:t>
                      </a:r>
                      <a:endParaRPr sz="16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5"/>
                  </a:ext>
                </a:extLst>
              </a:tr>
              <a:tr h="390450">
                <a:tc>
                  <a:txBody>
                    <a:bodyPr/>
                    <a:lstStyle/>
                    <a:p>
                      <a:pPr marL="0" marR="0" lvl="1"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Risk Samples</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Done</a:t>
                      </a:r>
                      <a:endParaRPr sz="16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6"/>
                  </a:ext>
                </a:extLst>
              </a:tr>
              <a:tr h="390450">
                <a:tc>
                  <a:txBody>
                    <a:bodyPr/>
                    <a:lstStyle/>
                    <a:p>
                      <a:pPr marL="0" marR="0" lvl="1"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Initiative Form Fulfilled</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Pending</a:t>
                      </a:r>
                      <a:endParaRPr sz="16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7"/>
                  </a:ext>
                </a:extLst>
              </a:tr>
              <a:tr h="390450">
                <a:tc>
                  <a:txBody>
                    <a:bodyPr/>
                    <a:lstStyle/>
                    <a:p>
                      <a:pPr marL="0" marR="0" lvl="1"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Core Exercise Decided</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Ongoing</a:t>
                      </a:r>
                      <a:endParaRPr sz="16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8"/>
                  </a:ext>
                </a:extLst>
              </a:tr>
              <a:tr h="390450">
                <a:tc>
                  <a:txBody>
                    <a:bodyPr/>
                    <a:lstStyle/>
                    <a:p>
                      <a:pPr marL="0" marR="0" lvl="1"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Review Team Deliverables</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Done</a:t>
                      </a:r>
                      <a:endParaRPr sz="16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9"/>
                  </a:ext>
                </a:extLst>
              </a:tr>
              <a:tr h="390450">
                <a:tc>
                  <a:txBody>
                    <a:bodyPr/>
                    <a:lstStyle/>
                    <a:p>
                      <a:pPr marL="0" marR="0" lvl="1" indent="0" algn="l"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Requisite Sample Template</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latin typeface="Arial"/>
                          <a:ea typeface="Arial"/>
                          <a:cs typeface="Arial"/>
                          <a:sym typeface="Arial"/>
                        </a:rPr>
                        <a:t>Ongoing</a:t>
                      </a:r>
                      <a:endParaRPr sz="160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Shape 1809"/>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a:ea typeface="Arial"/>
              <a:cs typeface="Arial"/>
              <a:sym typeface="Arial"/>
            </a:endParaRPr>
          </a:p>
        </p:txBody>
      </p:sp>
      <p:sp>
        <p:nvSpPr>
          <p:cNvPr id="1810" name="Shape 1810"/>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Planificación visual – que esto…</a:t>
            </a:r>
            <a:endParaRPr/>
          </a:p>
        </p:txBody>
      </p:sp>
      <p:sp>
        <p:nvSpPr>
          <p:cNvPr id="1811" name="Shape 1811"/>
          <p:cNvSpPr txBox="1"/>
          <p:nvPr/>
        </p:nvSpPr>
        <p:spPr>
          <a:xfrm>
            <a:off x="384313" y="1391478"/>
            <a:ext cx="851311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Una planificación visual tiene esta pinta…</a:t>
            </a:r>
            <a:endParaRPr/>
          </a:p>
        </p:txBody>
      </p:sp>
      <p:graphicFrame>
        <p:nvGraphicFramePr>
          <p:cNvPr id="1812" name="Shape 1812"/>
          <p:cNvGraphicFramePr/>
          <p:nvPr/>
        </p:nvGraphicFramePr>
        <p:xfrm>
          <a:off x="373948" y="1791588"/>
          <a:ext cx="8374525" cy="4968200"/>
        </p:xfrm>
        <a:graphic>
          <a:graphicData uri="http://schemas.openxmlformats.org/drawingml/2006/table">
            <a:tbl>
              <a:tblPr>
                <a:noFill/>
                <a:tableStyleId>{BDF58AC3-30AD-4FA7-9F38-2F6666D88D34}</a:tableStyleId>
              </a:tblPr>
              <a:tblGrid>
                <a:gridCol w="2757900">
                  <a:extLst>
                    <a:ext uri="{9D8B030D-6E8A-4147-A177-3AD203B41FA5}">
                      <a16:colId xmlns:a16="http://schemas.microsoft.com/office/drawing/2014/main" val="20000"/>
                    </a:ext>
                  </a:extLst>
                </a:gridCol>
                <a:gridCol w="3096350">
                  <a:extLst>
                    <a:ext uri="{9D8B030D-6E8A-4147-A177-3AD203B41FA5}">
                      <a16:colId xmlns:a16="http://schemas.microsoft.com/office/drawing/2014/main" val="20001"/>
                    </a:ext>
                  </a:extLst>
                </a:gridCol>
                <a:gridCol w="2520275">
                  <a:extLst>
                    <a:ext uri="{9D8B030D-6E8A-4147-A177-3AD203B41FA5}">
                      <a16:colId xmlns:a16="http://schemas.microsoft.com/office/drawing/2014/main" val="20002"/>
                    </a:ext>
                  </a:extLst>
                </a:gridCol>
              </a:tblGrid>
              <a:tr h="519000">
                <a:tc>
                  <a:txBody>
                    <a:bodyPr/>
                    <a:lstStyle/>
                    <a:p>
                      <a:pPr marL="0" marR="0" lvl="0" indent="0" algn="ctr" rtl="0">
                        <a:lnSpc>
                          <a:spcPct val="100000"/>
                        </a:lnSpc>
                        <a:spcBef>
                          <a:spcPts val="0"/>
                        </a:spcBef>
                        <a:spcAft>
                          <a:spcPts val="0"/>
                        </a:spcAft>
                        <a:buClr>
                          <a:srgbClr val="000000"/>
                        </a:buClr>
                        <a:buSzPts val="1400"/>
                        <a:buFont typeface="Quattrocento Sans"/>
                        <a:buNone/>
                      </a:pPr>
                      <a:r>
                        <a:rPr lang="en-US" sz="1400" b="1" u="none" strike="noStrike" cap="none">
                          <a:latin typeface="Quattrocento Sans"/>
                          <a:ea typeface="Quattrocento Sans"/>
                          <a:cs typeface="Quattrocento Sans"/>
                          <a:sym typeface="Quattrocento Sans"/>
                        </a:rPr>
                        <a:t>Pendiente</a:t>
                      </a:r>
                      <a:endParaRPr/>
                    </a:p>
                  </a:txBody>
                  <a:tcPr marL="91450" marR="91450" marT="45725" marB="45725" anchor="ctr">
                    <a:solidFill>
                      <a:srgbClr val="D6D6D6"/>
                    </a:solidFill>
                  </a:tcPr>
                </a:tc>
                <a:tc>
                  <a:txBody>
                    <a:bodyPr/>
                    <a:lstStyle/>
                    <a:p>
                      <a:pPr marL="0" marR="0" lvl="0" indent="0" algn="ctr" rtl="0">
                        <a:lnSpc>
                          <a:spcPct val="100000"/>
                        </a:lnSpc>
                        <a:spcBef>
                          <a:spcPts val="0"/>
                        </a:spcBef>
                        <a:spcAft>
                          <a:spcPts val="0"/>
                        </a:spcAft>
                        <a:buClr>
                          <a:srgbClr val="000000"/>
                        </a:buClr>
                        <a:buSzPts val="1400"/>
                        <a:buFont typeface="Quattrocento Sans"/>
                        <a:buNone/>
                      </a:pPr>
                      <a:r>
                        <a:rPr lang="en-US" sz="1400" b="1" u="none" strike="noStrike" cap="none">
                          <a:latin typeface="Quattrocento Sans"/>
                          <a:ea typeface="Quattrocento Sans"/>
                          <a:cs typeface="Quattrocento Sans"/>
                          <a:sym typeface="Quattrocento Sans"/>
                        </a:rPr>
                        <a:t>Ongoing</a:t>
                      </a:r>
                      <a:endParaRPr sz="1400" b="1" u="none" strike="noStrike" cap="none">
                        <a:latin typeface="Quattrocento Sans"/>
                        <a:ea typeface="Quattrocento Sans"/>
                        <a:cs typeface="Quattrocento Sans"/>
                        <a:sym typeface="Quattrocento Sans"/>
                      </a:endParaRPr>
                    </a:p>
                  </a:txBody>
                  <a:tcPr marL="91450" marR="91450" marT="45725" marB="45725" anchor="ctr">
                    <a:solidFill>
                      <a:srgbClr val="D6D6D6"/>
                    </a:solidFill>
                  </a:tcPr>
                </a:tc>
                <a:tc>
                  <a:txBody>
                    <a:bodyPr/>
                    <a:lstStyle/>
                    <a:p>
                      <a:pPr marL="0" marR="0" lvl="0" indent="0" algn="ctr" rtl="0">
                        <a:lnSpc>
                          <a:spcPct val="100000"/>
                        </a:lnSpc>
                        <a:spcBef>
                          <a:spcPts val="0"/>
                        </a:spcBef>
                        <a:spcAft>
                          <a:spcPts val="0"/>
                        </a:spcAft>
                        <a:buClr>
                          <a:srgbClr val="000000"/>
                        </a:buClr>
                        <a:buSzPts val="1400"/>
                        <a:buFont typeface="Quattrocento Sans"/>
                        <a:buNone/>
                      </a:pPr>
                      <a:r>
                        <a:rPr lang="en-US" sz="1400" b="1" u="none" strike="noStrike" cap="none">
                          <a:latin typeface="Quattrocento Sans"/>
                          <a:ea typeface="Quattrocento Sans"/>
                          <a:cs typeface="Quattrocento Sans"/>
                          <a:sym typeface="Quattrocento Sans"/>
                        </a:rPr>
                        <a:t>Hecho</a:t>
                      </a:r>
                      <a:endParaRPr/>
                    </a:p>
                  </a:txBody>
                  <a:tcPr marL="91450" marR="91450" marT="45725" marB="45725" anchor="ctr">
                    <a:solidFill>
                      <a:srgbClr val="D6D6D6"/>
                    </a:solidFill>
                  </a:tcPr>
                </a:tc>
                <a:extLst>
                  <a:ext uri="{0D108BD9-81ED-4DB2-BD59-A6C34878D82A}">
                    <a16:rowId xmlns:a16="http://schemas.microsoft.com/office/drawing/2014/main" val="10000"/>
                  </a:ext>
                </a:extLst>
              </a:tr>
              <a:tr h="4449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Quattrocento Sans"/>
                        <a:ea typeface="Quattrocento Sans"/>
                        <a:cs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Quattrocento Sans"/>
                        <a:ea typeface="Quattrocento Sans"/>
                        <a:cs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Quattrocento Sans"/>
                        <a:ea typeface="Quattrocento Sans"/>
                        <a:cs typeface="Quattrocento Sans"/>
                        <a:sym typeface="Quattrocento Sans"/>
                      </a:endParaRPr>
                    </a:p>
                  </a:txBody>
                  <a:tcPr marL="91450" marR="91450" marT="45725" marB="45725"/>
                </a:tc>
                <a:extLst>
                  <a:ext uri="{0D108BD9-81ED-4DB2-BD59-A6C34878D82A}">
                    <a16:rowId xmlns:a16="http://schemas.microsoft.com/office/drawing/2014/main" val="10001"/>
                  </a:ext>
                </a:extLst>
              </a:tr>
            </a:tbl>
          </a:graphicData>
        </a:graphic>
      </p:graphicFrame>
      <p:grpSp>
        <p:nvGrpSpPr>
          <p:cNvPr id="1813" name="Shape 1813"/>
          <p:cNvGrpSpPr/>
          <p:nvPr/>
        </p:nvGrpSpPr>
        <p:grpSpPr>
          <a:xfrm>
            <a:off x="4884774" y="3813864"/>
            <a:ext cx="1046153" cy="816856"/>
            <a:chOff x="-17900" y="3284984"/>
            <a:chExt cx="737980" cy="648072"/>
          </a:xfrm>
        </p:grpSpPr>
        <p:pic>
          <p:nvPicPr>
            <p:cNvPr id="1814" name="Shape 1814" descr="http://www.backgroundsy.com/file/large/yellow-post-it-note.jpg"/>
            <p:cNvPicPr preferRelativeResize="0"/>
            <p:nvPr/>
          </p:nvPicPr>
          <p:blipFill rotWithShape="1">
            <a:blip r:embed="rId3">
              <a:alphaModFix/>
            </a:blip>
            <a:srcRect l="18182" t="9091" r="13635" b="9091"/>
            <a:stretch/>
          </p:blipFill>
          <p:spPr>
            <a:xfrm>
              <a:off x="0" y="3284984"/>
              <a:ext cx="720080" cy="648072"/>
            </a:xfrm>
            <a:prstGeom prst="rect">
              <a:avLst/>
            </a:prstGeom>
            <a:noFill/>
            <a:ln>
              <a:noFill/>
            </a:ln>
          </p:spPr>
        </p:pic>
        <p:sp>
          <p:nvSpPr>
            <p:cNvPr id="1815" name="Shape 1815"/>
            <p:cNvSpPr txBox="1"/>
            <p:nvPr/>
          </p:nvSpPr>
          <p:spPr>
            <a:xfrm rot="152401">
              <a:off x="-7239" y="3360968"/>
              <a:ext cx="674964" cy="4960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Requisite Sample Template</a:t>
              </a:r>
              <a:endParaRPr sz="1200" b="0" i="0" u="none" strike="noStrike" cap="none">
                <a:solidFill>
                  <a:srgbClr val="000000"/>
                </a:solidFill>
                <a:latin typeface="Quattrocento Sans"/>
                <a:ea typeface="Quattrocento Sans"/>
                <a:cs typeface="Quattrocento Sans"/>
                <a:sym typeface="Quattrocento Sans"/>
              </a:endParaRPr>
            </a:p>
          </p:txBody>
        </p:sp>
      </p:grpSp>
      <p:grpSp>
        <p:nvGrpSpPr>
          <p:cNvPr id="1816" name="Shape 1816"/>
          <p:cNvGrpSpPr/>
          <p:nvPr/>
        </p:nvGrpSpPr>
        <p:grpSpPr>
          <a:xfrm>
            <a:off x="1076510" y="2917936"/>
            <a:ext cx="1020778" cy="816856"/>
            <a:chOff x="0" y="3284984"/>
            <a:chExt cx="720080" cy="648072"/>
          </a:xfrm>
        </p:grpSpPr>
        <p:pic>
          <p:nvPicPr>
            <p:cNvPr id="1817" name="Shape 1817" descr="http://www.backgroundsy.com/file/large/yellow-post-it-note.jpg"/>
            <p:cNvPicPr preferRelativeResize="0"/>
            <p:nvPr/>
          </p:nvPicPr>
          <p:blipFill rotWithShape="1">
            <a:blip r:embed="rId3">
              <a:alphaModFix/>
            </a:blip>
            <a:srcRect l="18182" t="9091" r="13635" b="9091"/>
            <a:stretch/>
          </p:blipFill>
          <p:spPr>
            <a:xfrm>
              <a:off x="0" y="3284984"/>
              <a:ext cx="720080" cy="648072"/>
            </a:xfrm>
            <a:prstGeom prst="rect">
              <a:avLst/>
            </a:prstGeom>
            <a:noFill/>
            <a:ln>
              <a:noFill/>
            </a:ln>
          </p:spPr>
        </p:pic>
        <p:sp>
          <p:nvSpPr>
            <p:cNvPr id="1818" name="Shape 1818"/>
            <p:cNvSpPr txBox="1"/>
            <p:nvPr/>
          </p:nvSpPr>
          <p:spPr>
            <a:xfrm rot="152401">
              <a:off x="27117" y="3344609"/>
              <a:ext cx="651417" cy="4960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Role Information Updated</a:t>
              </a:r>
              <a:endParaRPr sz="1200" b="0" i="0" u="none" strike="noStrike" cap="none">
                <a:solidFill>
                  <a:srgbClr val="000000"/>
                </a:solidFill>
                <a:latin typeface="Quattrocento Sans"/>
                <a:ea typeface="Quattrocento Sans"/>
                <a:cs typeface="Quattrocento Sans"/>
                <a:sym typeface="Quattrocento Sans"/>
              </a:endParaRPr>
            </a:p>
          </p:txBody>
        </p:sp>
      </p:grpSp>
      <p:grpSp>
        <p:nvGrpSpPr>
          <p:cNvPr id="1819" name="Shape 1819"/>
          <p:cNvGrpSpPr/>
          <p:nvPr/>
        </p:nvGrpSpPr>
        <p:grpSpPr>
          <a:xfrm>
            <a:off x="3545152" y="5084637"/>
            <a:ext cx="1021666" cy="816856"/>
            <a:chOff x="-626" y="3284984"/>
            <a:chExt cx="720706" cy="648072"/>
          </a:xfrm>
        </p:grpSpPr>
        <p:pic>
          <p:nvPicPr>
            <p:cNvPr id="1820" name="Shape 1820" descr="http://www.backgroundsy.com/file/large/yellow-post-it-note.jpg"/>
            <p:cNvPicPr preferRelativeResize="0"/>
            <p:nvPr/>
          </p:nvPicPr>
          <p:blipFill rotWithShape="1">
            <a:blip r:embed="rId3">
              <a:alphaModFix/>
            </a:blip>
            <a:srcRect l="18182" t="9091" r="13635" b="9091"/>
            <a:stretch/>
          </p:blipFill>
          <p:spPr>
            <a:xfrm>
              <a:off x="0" y="3284984"/>
              <a:ext cx="720080" cy="648072"/>
            </a:xfrm>
            <a:prstGeom prst="rect">
              <a:avLst/>
            </a:prstGeom>
            <a:noFill/>
            <a:ln>
              <a:noFill/>
            </a:ln>
          </p:spPr>
        </p:pic>
        <p:sp>
          <p:nvSpPr>
            <p:cNvPr id="1821" name="Shape 1821"/>
            <p:cNvSpPr txBox="1"/>
            <p:nvPr/>
          </p:nvSpPr>
          <p:spPr>
            <a:xfrm rot="152401">
              <a:off x="6939" y="3431842"/>
              <a:ext cx="583930" cy="3543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Risk A6 Template</a:t>
              </a:r>
              <a:endParaRPr sz="1200" b="0" i="0" u="none" strike="noStrike" cap="none">
                <a:solidFill>
                  <a:srgbClr val="000000"/>
                </a:solidFill>
                <a:latin typeface="Quattrocento Sans"/>
                <a:ea typeface="Quattrocento Sans"/>
                <a:cs typeface="Quattrocento Sans"/>
                <a:sym typeface="Quattrocento Sans"/>
              </a:endParaRPr>
            </a:p>
          </p:txBody>
        </p:sp>
      </p:grpSp>
      <p:grpSp>
        <p:nvGrpSpPr>
          <p:cNvPr id="1822" name="Shape 1822"/>
          <p:cNvGrpSpPr/>
          <p:nvPr/>
        </p:nvGrpSpPr>
        <p:grpSpPr>
          <a:xfrm>
            <a:off x="927747" y="4078735"/>
            <a:ext cx="1020778" cy="816856"/>
            <a:chOff x="0" y="3284984"/>
            <a:chExt cx="720080" cy="648072"/>
          </a:xfrm>
        </p:grpSpPr>
        <p:pic>
          <p:nvPicPr>
            <p:cNvPr id="1823" name="Shape 1823" descr="http://www.backgroundsy.com/file/large/yellow-post-it-note.jpg"/>
            <p:cNvPicPr preferRelativeResize="0"/>
            <p:nvPr/>
          </p:nvPicPr>
          <p:blipFill rotWithShape="1">
            <a:blip r:embed="rId3">
              <a:alphaModFix/>
            </a:blip>
            <a:srcRect l="18182" t="9091" r="13635" b="9091"/>
            <a:stretch/>
          </p:blipFill>
          <p:spPr>
            <a:xfrm>
              <a:off x="0" y="3284984"/>
              <a:ext cx="720080" cy="648072"/>
            </a:xfrm>
            <a:prstGeom prst="rect">
              <a:avLst/>
            </a:prstGeom>
            <a:noFill/>
            <a:ln>
              <a:noFill/>
            </a:ln>
          </p:spPr>
        </p:pic>
        <p:sp>
          <p:nvSpPr>
            <p:cNvPr id="1824" name="Shape 1824"/>
            <p:cNvSpPr txBox="1"/>
            <p:nvPr/>
          </p:nvSpPr>
          <p:spPr>
            <a:xfrm rot="152401">
              <a:off x="27117" y="3383588"/>
              <a:ext cx="651417" cy="41814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Status Report A6 Template</a:t>
              </a:r>
              <a:endParaRPr sz="1200" b="0" i="0" u="none" strike="noStrike" cap="none">
                <a:solidFill>
                  <a:srgbClr val="000000"/>
                </a:solidFill>
                <a:latin typeface="Quattrocento Sans"/>
                <a:ea typeface="Quattrocento Sans"/>
                <a:cs typeface="Quattrocento Sans"/>
                <a:sym typeface="Quattrocento Sans"/>
              </a:endParaRPr>
            </a:p>
          </p:txBody>
        </p:sp>
      </p:grpSp>
      <p:grpSp>
        <p:nvGrpSpPr>
          <p:cNvPr id="1825" name="Shape 1825"/>
          <p:cNvGrpSpPr/>
          <p:nvPr/>
        </p:nvGrpSpPr>
        <p:grpSpPr>
          <a:xfrm>
            <a:off x="1390875" y="5094956"/>
            <a:ext cx="1020778" cy="816856"/>
            <a:chOff x="0" y="3284984"/>
            <a:chExt cx="720080" cy="648072"/>
          </a:xfrm>
        </p:grpSpPr>
        <p:pic>
          <p:nvPicPr>
            <p:cNvPr id="1826" name="Shape 1826" descr="http://www.backgroundsy.com/file/large/yellow-post-it-note.jpg"/>
            <p:cNvPicPr preferRelativeResize="0"/>
            <p:nvPr/>
          </p:nvPicPr>
          <p:blipFill rotWithShape="1">
            <a:blip r:embed="rId3">
              <a:alphaModFix/>
            </a:blip>
            <a:srcRect l="18182" t="9091" r="13635" b="9091"/>
            <a:stretch/>
          </p:blipFill>
          <p:spPr>
            <a:xfrm>
              <a:off x="0" y="3284984"/>
              <a:ext cx="720080" cy="648072"/>
            </a:xfrm>
            <a:prstGeom prst="rect">
              <a:avLst/>
            </a:prstGeom>
            <a:noFill/>
            <a:ln>
              <a:noFill/>
            </a:ln>
          </p:spPr>
        </p:pic>
        <p:sp>
          <p:nvSpPr>
            <p:cNvPr id="1827" name="Shape 1827"/>
            <p:cNvSpPr txBox="1"/>
            <p:nvPr/>
          </p:nvSpPr>
          <p:spPr>
            <a:xfrm rot="152401">
              <a:off x="27117" y="3383588"/>
              <a:ext cx="651417" cy="418141"/>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Initiative Form Fulfilled</a:t>
              </a:r>
              <a:endParaRPr sz="1200" b="0" i="0" u="none" strike="noStrike" cap="none">
                <a:solidFill>
                  <a:srgbClr val="000000"/>
                </a:solidFill>
                <a:latin typeface="Quattrocento Sans"/>
                <a:ea typeface="Quattrocento Sans"/>
                <a:cs typeface="Quattrocento Sans"/>
                <a:sym typeface="Quattrocento Sans"/>
              </a:endParaRPr>
            </a:p>
          </p:txBody>
        </p:sp>
      </p:grpSp>
      <p:grpSp>
        <p:nvGrpSpPr>
          <p:cNvPr id="1828" name="Shape 1828"/>
          <p:cNvGrpSpPr/>
          <p:nvPr/>
        </p:nvGrpSpPr>
        <p:grpSpPr>
          <a:xfrm>
            <a:off x="3503074" y="2662384"/>
            <a:ext cx="1046153" cy="816856"/>
            <a:chOff x="-17900" y="3284984"/>
            <a:chExt cx="737980" cy="648072"/>
          </a:xfrm>
        </p:grpSpPr>
        <p:pic>
          <p:nvPicPr>
            <p:cNvPr id="1829" name="Shape 1829" descr="http://www.backgroundsy.com/file/large/yellow-post-it-note.jpg"/>
            <p:cNvPicPr preferRelativeResize="0"/>
            <p:nvPr/>
          </p:nvPicPr>
          <p:blipFill rotWithShape="1">
            <a:blip r:embed="rId3">
              <a:alphaModFix/>
            </a:blip>
            <a:srcRect l="18182" t="9091" r="13635" b="9091"/>
            <a:stretch/>
          </p:blipFill>
          <p:spPr>
            <a:xfrm>
              <a:off x="0" y="3284984"/>
              <a:ext cx="720080" cy="648072"/>
            </a:xfrm>
            <a:prstGeom prst="rect">
              <a:avLst/>
            </a:prstGeom>
            <a:noFill/>
            <a:ln>
              <a:noFill/>
            </a:ln>
          </p:spPr>
        </p:pic>
        <p:sp>
          <p:nvSpPr>
            <p:cNvPr id="1830" name="Shape 1830"/>
            <p:cNvSpPr txBox="1"/>
            <p:nvPr/>
          </p:nvSpPr>
          <p:spPr>
            <a:xfrm rot="152401">
              <a:off x="-7239" y="3360968"/>
              <a:ext cx="674964" cy="4960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Acceptance Criteria Samples</a:t>
              </a:r>
              <a:endParaRPr sz="1200" b="0" i="0" u="none" strike="noStrike" cap="none">
                <a:solidFill>
                  <a:srgbClr val="000000"/>
                </a:solidFill>
                <a:latin typeface="Quattrocento Sans"/>
                <a:ea typeface="Quattrocento Sans"/>
                <a:cs typeface="Quattrocento Sans"/>
                <a:sym typeface="Quattrocento Sans"/>
              </a:endParaRPr>
            </a:p>
          </p:txBody>
        </p:sp>
      </p:grpSp>
      <p:grpSp>
        <p:nvGrpSpPr>
          <p:cNvPr id="1831" name="Shape 1831"/>
          <p:cNvGrpSpPr/>
          <p:nvPr/>
        </p:nvGrpSpPr>
        <p:grpSpPr>
          <a:xfrm>
            <a:off x="4849754" y="2717997"/>
            <a:ext cx="1046153" cy="816856"/>
            <a:chOff x="-17900" y="3284984"/>
            <a:chExt cx="737980" cy="648072"/>
          </a:xfrm>
        </p:grpSpPr>
        <p:pic>
          <p:nvPicPr>
            <p:cNvPr id="1832" name="Shape 1832" descr="http://www.backgroundsy.com/file/large/yellow-post-it-note.jpg"/>
            <p:cNvPicPr preferRelativeResize="0"/>
            <p:nvPr/>
          </p:nvPicPr>
          <p:blipFill rotWithShape="1">
            <a:blip r:embed="rId3">
              <a:alphaModFix/>
            </a:blip>
            <a:srcRect l="18182" t="9091" r="13635" b="9091"/>
            <a:stretch/>
          </p:blipFill>
          <p:spPr>
            <a:xfrm>
              <a:off x="0" y="3284984"/>
              <a:ext cx="720080" cy="648072"/>
            </a:xfrm>
            <a:prstGeom prst="rect">
              <a:avLst/>
            </a:prstGeom>
            <a:noFill/>
            <a:ln>
              <a:noFill/>
            </a:ln>
          </p:spPr>
        </p:pic>
        <p:sp>
          <p:nvSpPr>
            <p:cNvPr id="1833" name="Shape 1833"/>
            <p:cNvSpPr txBox="1"/>
            <p:nvPr/>
          </p:nvSpPr>
          <p:spPr>
            <a:xfrm rot="152401">
              <a:off x="-7239" y="3360968"/>
              <a:ext cx="674964" cy="4960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Core Exercise Decided</a:t>
              </a:r>
              <a:endParaRPr sz="1200" b="0" i="0" u="none" strike="noStrike" cap="none">
                <a:solidFill>
                  <a:srgbClr val="000000"/>
                </a:solidFill>
                <a:latin typeface="Quattrocento Sans"/>
                <a:ea typeface="Quattrocento Sans"/>
                <a:cs typeface="Quattrocento Sans"/>
                <a:sym typeface="Quattrocento Sans"/>
              </a:endParaRPr>
            </a:p>
          </p:txBody>
        </p:sp>
      </p:grpSp>
      <p:grpSp>
        <p:nvGrpSpPr>
          <p:cNvPr id="1834" name="Shape 1834"/>
          <p:cNvGrpSpPr/>
          <p:nvPr/>
        </p:nvGrpSpPr>
        <p:grpSpPr>
          <a:xfrm>
            <a:off x="3497264" y="3911212"/>
            <a:ext cx="1041701" cy="816856"/>
            <a:chOff x="-14759" y="3284984"/>
            <a:chExt cx="734839" cy="648072"/>
          </a:xfrm>
        </p:grpSpPr>
        <p:pic>
          <p:nvPicPr>
            <p:cNvPr id="1835" name="Shape 1835" descr="http://www.backgroundsy.com/file/large/yellow-post-it-note.jpg"/>
            <p:cNvPicPr preferRelativeResize="0"/>
            <p:nvPr/>
          </p:nvPicPr>
          <p:blipFill rotWithShape="1">
            <a:blip r:embed="rId3">
              <a:alphaModFix/>
            </a:blip>
            <a:srcRect l="18182" t="9091" r="13635" b="9091"/>
            <a:stretch/>
          </p:blipFill>
          <p:spPr>
            <a:xfrm>
              <a:off x="0" y="3284984"/>
              <a:ext cx="720080" cy="648072"/>
            </a:xfrm>
            <a:prstGeom prst="rect">
              <a:avLst/>
            </a:prstGeom>
            <a:noFill/>
            <a:ln>
              <a:noFill/>
            </a:ln>
          </p:spPr>
        </p:pic>
        <p:sp>
          <p:nvSpPr>
            <p:cNvPr id="1836" name="Shape 1836"/>
            <p:cNvSpPr txBox="1"/>
            <p:nvPr/>
          </p:nvSpPr>
          <p:spPr>
            <a:xfrm rot="152401">
              <a:off x="-7239" y="3431839"/>
              <a:ext cx="674964" cy="3543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Gantt Plan Samples</a:t>
              </a:r>
              <a:endParaRPr sz="1200" b="0" i="0" u="none" strike="noStrike" cap="none">
                <a:solidFill>
                  <a:srgbClr val="000000"/>
                </a:solidFill>
                <a:latin typeface="Quattrocento Sans"/>
                <a:ea typeface="Quattrocento Sans"/>
                <a:cs typeface="Quattrocento Sans"/>
                <a:sym typeface="Quattrocento Sans"/>
              </a:endParaRPr>
            </a:p>
          </p:txBody>
        </p:sp>
      </p:grpSp>
      <p:grpSp>
        <p:nvGrpSpPr>
          <p:cNvPr id="1837" name="Shape 1837"/>
          <p:cNvGrpSpPr/>
          <p:nvPr/>
        </p:nvGrpSpPr>
        <p:grpSpPr>
          <a:xfrm>
            <a:off x="6446802" y="2762413"/>
            <a:ext cx="1036581" cy="816856"/>
            <a:chOff x="-11148" y="3284984"/>
            <a:chExt cx="731228" cy="648072"/>
          </a:xfrm>
        </p:grpSpPr>
        <p:pic>
          <p:nvPicPr>
            <p:cNvPr id="1838" name="Shape 1838" descr="http://www.backgroundsy.com/file/large/yellow-post-it-note.jpg"/>
            <p:cNvPicPr preferRelativeResize="0"/>
            <p:nvPr/>
          </p:nvPicPr>
          <p:blipFill rotWithShape="1">
            <a:blip r:embed="rId3">
              <a:alphaModFix/>
            </a:blip>
            <a:srcRect l="18182" t="9091" r="13635" b="9091"/>
            <a:stretch/>
          </p:blipFill>
          <p:spPr>
            <a:xfrm>
              <a:off x="0" y="3284984"/>
              <a:ext cx="720080" cy="648072"/>
            </a:xfrm>
            <a:prstGeom prst="rect">
              <a:avLst/>
            </a:prstGeom>
            <a:noFill/>
            <a:ln>
              <a:noFill/>
            </a:ln>
          </p:spPr>
        </p:pic>
        <p:sp>
          <p:nvSpPr>
            <p:cNvPr id="1839" name="Shape 1839"/>
            <p:cNvSpPr txBox="1"/>
            <p:nvPr/>
          </p:nvSpPr>
          <p:spPr>
            <a:xfrm rot="152401">
              <a:off x="-7239" y="3513341"/>
              <a:ext cx="674964" cy="191353"/>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Risk Samples</a:t>
              </a:r>
              <a:endParaRPr sz="1200" b="0" i="0" u="none" strike="noStrike" cap="none">
                <a:solidFill>
                  <a:srgbClr val="000000"/>
                </a:solidFill>
                <a:latin typeface="Quattrocento Sans"/>
                <a:ea typeface="Quattrocento Sans"/>
                <a:cs typeface="Quattrocento Sans"/>
                <a:sym typeface="Quattrocento Sans"/>
              </a:endParaRPr>
            </a:p>
          </p:txBody>
        </p:sp>
      </p:grpSp>
      <p:grpSp>
        <p:nvGrpSpPr>
          <p:cNvPr id="1840" name="Shape 1840"/>
          <p:cNvGrpSpPr/>
          <p:nvPr/>
        </p:nvGrpSpPr>
        <p:grpSpPr>
          <a:xfrm>
            <a:off x="7627595" y="2917936"/>
            <a:ext cx="1046153" cy="816856"/>
            <a:chOff x="-17900" y="3284984"/>
            <a:chExt cx="737980" cy="648072"/>
          </a:xfrm>
        </p:grpSpPr>
        <p:pic>
          <p:nvPicPr>
            <p:cNvPr id="1841" name="Shape 1841" descr="http://www.backgroundsy.com/file/large/yellow-post-it-note.jpg"/>
            <p:cNvPicPr preferRelativeResize="0"/>
            <p:nvPr/>
          </p:nvPicPr>
          <p:blipFill rotWithShape="1">
            <a:blip r:embed="rId3">
              <a:alphaModFix/>
            </a:blip>
            <a:srcRect l="18182" t="9091" r="13635" b="9091"/>
            <a:stretch/>
          </p:blipFill>
          <p:spPr>
            <a:xfrm>
              <a:off x="0" y="3284984"/>
              <a:ext cx="720080" cy="648072"/>
            </a:xfrm>
            <a:prstGeom prst="rect">
              <a:avLst/>
            </a:prstGeom>
            <a:noFill/>
            <a:ln>
              <a:noFill/>
            </a:ln>
          </p:spPr>
        </p:pic>
        <p:sp>
          <p:nvSpPr>
            <p:cNvPr id="1842" name="Shape 1842"/>
            <p:cNvSpPr txBox="1"/>
            <p:nvPr/>
          </p:nvSpPr>
          <p:spPr>
            <a:xfrm rot="152401">
              <a:off x="-7239" y="3360968"/>
              <a:ext cx="674964" cy="4960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Review Team Deliverables</a:t>
              </a:r>
              <a:endParaRPr sz="1200" b="0" i="0" u="none" strike="noStrike" cap="none">
                <a:solidFill>
                  <a:srgbClr val="000000"/>
                </a:solidFill>
                <a:latin typeface="Quattrocento Sans"/>
                <a:ea typeface="Quattrocento Sans"/>
                <a:cs typeface="Quattrocento Sans"/>
                <a:sym typeface="Quattrocento Sans"/>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Shape 1848"/>
          <p:cNvSpPr txBox="1">
            <a:spLocks noGrp="1"/>
          </p:cNvSpPr>
          <p:nvPr>
            <p:ph type="title"/>
          </p:nvPr>
        </p:nvSpPr>
        <p:spPr>
          <a:xfrm>
            <a:off x="479199" y="219455"/>
            <a:ext cx="8001000" cy="554100"/>
          </a:xfrm>
          <a:prstGeom prst="rect">
            <a:avLst/>
          </a:prstGeom>
          <a:noFill/>
          <a:ln>
            <a:noFill/>
          </a:ln>
        </p:spPr>
        <p:txBody>
          <a:bodyPr spcFirstLastPara="1" wrap="square" lIns="0" tIns="45700" rIns="0" bIns="45700" anchor="t" anchorCtr="0">
            <a:noAutofit/>
          </a:bodyPr>
          <a:lstStyle/>
          <a:p>
            <a:pPr marL="0" lvl="0" indent="0" algn="l" rtl="0">
              <a:spcBef>
                <a:spcPts val="0"/>
              </a:spcBef>
              <a:spcAft>
                <a:spcPts val="0"/>
              </a:spcAft>
              <a:buClr>
                <a:srgbClr val="000000"/>
              </a:buClr>
              <a:buSzPts val="2800"/>
              <a:buFont typeface="Cardo"/>
              <a:buNone/>
            </a:pPr>
            <a:r>
              <a:rPr lang="en-US" sz="2800" b="0">
                <a:solidFill>
                  <a:srgbClr val="000000"/>
                </a:solidFill>
                <a:latin typeface="Cardo"/>
                <a:ea typeface="Cardo"/>
                <a:cs typeface="Cardo"/>
                <a:sym typeface="Cardo"/>
              </a:rPr>
              <a:t>⟲</a:t>
            </a:r>
            <a:r>
              <a:rPr lang="en-US" sz="2800" b="0">
                <a:solidFill>
                  <a:srgbClr val="000000"/>
                </a:solidFill>
              </a:rPr>
              <a:t> </a:t>
            </a:r>
            <a:r>
              <a:rPr lang="en-US" sz="3000" b="1" i="0" u="none" strike="noStrike" cap="none">
                <a:solidFill>
                  <a:schemeClr val="dk1"/>
                </a:solidFill>
                <a:latin typeface="Arial"/>
                <a:ea typeface="Arial"/>
                <a:cs typeface="Arial"/>
                <a:sym typeface="Arial"/>
              </a:rPr>
              <a:t>Reflexión</a:t>
            </a:r>
            <a:endParaRPr sz="3000" b="1" i="0" u="none" strike="noStrike" cap="none">
              <a:solidFill>
                <a:schemeClr val="dk1"/>
              </a:solidFill>
              <a:latin typeface="Arial"/>
              <a:ea typeface="Arial"/>
              <a:cs typeface="Arial"/>
              <a:sym typeface="Arial"/>
            </a:endParaRPr>
          </a:p>
        </p:txBody>
      </p:sp>
      <p:sp>
        <p:nvSpPr>
          <p:cNvPr id="1849" name="Shape 1849"/>
          <p:cNvSpPr txBox="1"/>
          <p:nvPr/>
        </p:nvSpPr>
        <p:spPr>
          <a:xfrm>
            <a:off x="537773" y="1176051"/>
            <a:ext cx="8068453" cy="3046988"/>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Qué ventajas consideras tiene hacer una planificación visual respecto a una planificación no visual?</a:t>
            </a:r>
            <a:endParaRPr/>
          </a:p>
          <a:p>
            <a:pPr marL="285750" marR="0" lvl="0" indent="-13335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¿Y respecto a saber el estado de las tareas? ¿Sería inmediato?</a:t>
            </a:r>
            <a:endParaRPr/>
          </a:p>
          <a:p>
            <a:pPr marL="285750" marR="0" lvl="0" indent="-13335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¿Consideras más adecuado tener una planificación más visual?</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Shape 1855"/>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856" name="Shape 1856"/>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Daily SCRUM meeting</a:t>
            </a:r>
            <a:endParaRPr/>
          </a:p>
        </p:txBody>
      </p:sp>
      <p:pic>
        <p:nvPicPr>
          <p:cNvPr id="1857" name="Shape 1857"/>
          <p:cNvPicPr preferRelativeResize="0"/>
          <p:nvPr/>
        </p:nvPicPr>
        <p:blipFill rotWithShape="1">
          <a:blip r:embed="rId3">
            <a:alphaModFix/>
          </a:blip>
          <a:srcRect/>
          <a:stretch/>
        </p:blipFill>
        <p:spPr>
          <a:xfrm>
            <a:off x="1451865" y="1647882"/>
            <a:ext cx="6240270" cy="3563824"/>
          </a:xfrm>
          <a:prstGeom prst="rect">
            <a:avLst/>
          </a:prstGeom>
          <a:noFill/>
          <a:ln>
            <a:noFill/>
          </a:ln>
          <a:effectLst>
            <a:outerShdw blurRad="292100" dist="139700" dir="2700000" algn="tl" rotWithShape="0">
              <a:srgbClr val="333333">
                <a:alpha val="64705"/>
              </a:srgbClr>
            </a:outerShdw>
          </a:effectLst>
        </p:spPr>
      </p:pic>
      <p:sp>
        <p:nvSpPr>
          <p:cNvPr id="1858" name="Shape 1858"/>
          <p:cNvSpPr/>
          <p:nvPr/>
        </p:nvSpPr>
        <p:spPr>
          <a:xfrm>
            <a:off x="1814258" y="5767929"/>
            <a:ext cx="553212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4"/>
              </a:rPr>
              <a:t>https://www.youtube.com/watch?v=KKe8_9AaAc8</a:t>
            </a:r>
            <a:endParaRPr sz="1400" b="0" i="0" u="none" strike="noStrike" cap="none">
              <a:solidFill>
                <a:srgbClr val="000000"/>
              </a:solidFill>
              <a:latin typeface="Arial"/>
              <a:ea typeface="Arial"/>
              <a:cs typeface="Arial"/>
              <a:sym typeface="Arial"/>
            </a:endParaRPr>
          </a:p>
        </p:txBody>
      </p:sp>
      <p:grpSp>
        <p:nvGrpSpPr>
          <p:cNvPr id="1859" name="Shape 1859"/>
          <p:cNvGrpSpPr/>
          <p:nvPr/>
        </p:nvGrpSpPr>
        <p:grpSpPr>
          <a:xfrm>
            <a:off x="3779912" y="2781722"/>
            <a:ext cx="1512168" cy="1512168"/>
            <a:chOff x="3707904" y="2560544"/>
            <a:chExt cx="1512168" cy="1512168"/>
          </a:xfrm>
        </p:grpSpPr>
        <p:sp>
          <p:nvSpPr>
            <p:cNvPr id="1860" name="Shape 1860"/>
            <p:cNvSpPr/>
            <p:nvPr/>
          </p:nvSpPr>
          <p:spPr>
            <a:xfrm>
              <a:off x="3707904" y="2560544"/>
              <a:ext cx="1512168" cy="1512168"/>
            </a:xfrm>
            <a:prstGeom prst="ellipse">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1" name="Shape 1861"/>
            <p:cNvSpPr/>
            <p:nvPr/>
          </p:nvSpPr>
          <p:spPr>
            <a:xfrm rot="5400000">
              <a:off x="4237845" y="2942784"/>
              <a:ext cx="785542" cy="677191"/>
            </a:xfrm>
            <a:prstGeom prst="triangle">
              <a:avLst>
                <a:gd name="adj" fmla="val 50000"/>
              </a:avLst>
            </a:prstGeom>
            <a:solidFill>
              <a:schemeClr val="accent1"/>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Shape 1867"/>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868" name="Shape 1868"/>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Daily SCRUM meeting</a:t>
            </a:r>
            <a:endParaRPr/>
          </a:p>
        </p:txBody>
      </p:sp>
      <p:grpSp>
        <p:nvGrpSpPr>
          <p:cNvPr id="1869" name="Shape 1869"/>
          <p:cNvGrpSpPr/>
          <p:nvPr/>
        </p:nvGrpSpPr>
        <p:grpSpPr>
          <a:xfrm>
            <a:off x="1697960" y="1123747"/>
            <a:ext cx="5802747" cy="5476939"/>
            <a:chOff x="1175748" y="70217"/>
            <a:chExt cx="5802747" cy="5476939"/>
          </a:xfrm>
        </p:grpSpPr>
        <p:sp>
          <p:nvSpPr>
            <p:cNvPr id="1870" name="Shape 1870"/>
            <p:cNvSpPr/>
            <p:nvPr/>
          </p:nvSpPr>
          <p:spPr>
            <a:xfrm>
              <a:off x="2391909" y="70217"/>
              <a:ext cx="3370424" cy="3370424"/>
            </a:xfrm>
            <a:prstGeom prst="ellipse">
              <a:avLst/>
            </a:prstGeom>
            <a:solidFill>
              <a:schemeClr val="accent2">
                <a:alpha val="49803"/>
              </a:schemeClr>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1" name="Shape 1871"/>
            <p:cNvSpPr txBox="1"/>
            <p:nvPr/>
          </p:nvSpPr>
          <p:spPr>
            <a:xfrm>
              <a:off x="2841299" y="660041"/>
              <a:ext cx="2471644" cy="15166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En qué trabajaste ayer?</a:t>
              </a:r>
              <a:endParaRPr sz="2000" b="0" i="0" u="none" strike="noStrike" cap="none">
                <a:solidFill>
                  <a:schemeClr val="dk1"/>
                </a:solidFill>
                <a:latin typeface="Arial"/>
                <a:ea typeface="Arial"/>
                <a:cs typeface="Arial"/>
                <a:sym typeface="Arial"/>
              </a:endParaRPr>
            </a:p>
          </p:txBody>
        </p:sp>
        <p:sp>
          <p:nvSpPr>
            <p:cNvPr id="1872" name="Shape 1872"/>
            <p:cNvSpPr/>
            <p:nvPr/>
          </p:nvSpPr>
          <p:spPr>
            <a:xfrm>
              <a:off x="3608071" y="2176732"/>
              <a:ext cx="3370424" cy="3370424"/>
            </a:xfrm>
            <a:prstGeom prst="ellipse">
              <a:avLst/>
            </a:prstGeom>
            <a:solidFill>
              <a:srgbClr val="7DC654">
                <a:alpha val="49803"/>
              </a:srgbClr>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3" name="Shape 1873"/>
            <p:cNvSpPr txBox="1"/>
            <p:nvPr/>
          </p:nvSpPr>
          <p:spPr>
            <a:xfrm>
              <a:off x="4638859" y="3047425"/>
              <a:ext cx="2022254" cy="185373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En qué vas a trabajar hoy?</a:t>
              </a:r>
              <a:endParaRPr sz="2000" b="0" i="0" u="none" strike="noStrike" cap="none">
                <a:solidFill>
                  <a:schemeClr val="dk1"/>
                </a:solidFill>
                <a:latin typeface="Arial"/>
                <a:ea typeface="Arial"/>
                <a:cs typeface="Arial"/>
                <a:sym typeface="Arial"/>
              </a:endParaRPr>
            </a:p>
          </p:txBody>
        </p:sp>
        <p:sp>
          <p:nvSpPr>
            <p:cNvPr id="1874" name="Shape 1874"/>
            <p:cNvSpPr/>
            <p:nvPr/>
          </p:nvSpPr>
          <p:spPr>
            <a:xfrm>
              <a:off x="1175748" y="2176732"/>
              <a:ext cx="3370424" cy="3370424"/>
            </a:xfrm>
            <a:prstGeom prst="ellipse">
              <a:avLst/>
            </a:prstGeom>
            <a:solidFill>
              <a:srgbClr val="A4A4A4">
                <a:alpha val="49803"/>
              </a:srgbClr>
            </a:solidFill>
            <a:ln w="25400"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5" name="Shape 1875"/>
            <p:cNvSpPr txBox="1"/>
            <p:nvPr/>
          </p:nvSpPr>
          <p:spPr>
            <a:xfrm>
              <a:off x="1493129" y="3047425"/>
              <a:ext cx="2022254" cy="185373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Qué está evitando (bloqueando) que completes tareas?</a:t>
              </a:r>
              <a:endParaRPr sz="2000" b="0" i="0" u="none" strike="noStrike" cap="none">
                <a:solidFill>
                  <a:schemeClr val="dk1"/>
                </a:solidFill>
                <a:latin typeface="Arial"/>
                <a:ea typeface="Arial"/>
                <a:cs typeface="Arial"/>
                <a:sym typeface="Arial"/>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Shape 1881"/>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882" name="Shape 1882"/>
          <p:cNvSpPr txBox="1"/>
          <p:nvPr/>
        </p:nvSpPr>
        <p:spPr>
          <a:xfrm>
            <a:off x="580602" y="413571"/>
            <a:ext cx="8001000" cy="5539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3000"/>
              <a:buFont typeface="Arial"/>
              <a:buNone/>
            </a:pPr>
            <a:r>
              <a:rPr lang="en-US" sz="2400" b="1" i="0" u="none" strike="noStrike" cap="none">
                <a:solidFill>
                  <a:schemeClr val="dk1"/>
                </a:solidFill>
                <a:latin typeface="Arial"/>
                <a:ea typeface="Arial"/>
                <a:cs typeface="Arial"/>
                <a:sym typeface="Arial"/>
              </a:rPr>
              <a:t>Daily SCRUM meeting</a:t>
            </a:r>
            <a:endParaRPr/>
          </a:p>
        </p:txBody>
      </p:sp>
      <p:pic>
        <p:nvPicPr>
          <p:cNvPr id="1883" name="Shape 1883" descr="Image result for sprint daily meeting"/>
          <p:cNvPicPr preferRelativeResize="0"/>
          <p:nvPr/>
        </p:nvPicPr>
        <p:blipFill rotWithShape="1">
          <a:blip r:embed="rId3">
            <a:alphaModFix/>
          </a:blip>
          <a:srcRect b="13450"/>
          <a:stretch/>
        </p:blipFill>
        <p:spPr>
          <a:xfrm>
            <a:off x="434672" y="1572487"/>
            <a:ext cx="8294598" cy="461851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Shape 1889"/>
          <p:cNvSpPr txBox="1">
            <a:spLocks noGrp="1"/>
          </p:cNvSpPr>
          <p:nvPr>
            <p:ph type="title"/>
          </p:nvPr>
        </p:nvSpPr>
        <p:spPr>
          <a:xfrm>
            <a:off x="2263471" y="2690340"/>
            <a:ext cx="6478193" cy="1015655"/>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Contenido – Cierre</a:t>
            </a:r>
            <a:br>
              <a:rPr lang="en-US" sz="3000" b="1" i="0" u="none" strike="noStrike" cap="none">
                <a:solidFill>
                  <a:schemeClr val="lt1"/>
                </a:solidFill>
                <a:latin typeface="Arial"/>
                <a:ea typeface="Arial"/>
                <a:cs typeface="Arial"/>
                <a:sym typeface="Arial"/>
              </a:rPr>
            </a:br>
            <a:r>
              <a:rPr lang="en-US" sz="3000" b="1" i="0" u="none" strike="noStrike" cap="none">
                <a:solidFill>
                  <a:schemeClr val="lt1"/>
                </a:solidFill>
                <a:latin typeface="Arial"/>
                <a:ea typeface="Arial"/>
                <a:cs typeface="Arial"/>
                <a:sym typeface="Arial"/>
              </a:rPr>
              <a:t>(10 Minutos)</a:t>
            </a:r>
            <a:endParaRPr sz="3000" b="1" i="0" u="none" strike="noStrike" cap="none">
              <a:solidFill>
                <a:schemeClr val="lt1"/>
              </a:solidFill>
              <a:latin typeface="Arial"/>
              <a:ea typeface="Arial"/>
              <a:cs typeface="Arial"/>
              <a:sym typeface="Arial"/>
            </a:endParaRPr>
          </a:p>
        </p:txBody>
      </p:sp>
      <p:sp>
        <p:nvSpPr>
          <p:cNvPr id="1890" name="Shape 1890"/>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8800"/>
              <a:buFont typeface="Arial"/>
              <a:buNone/>
            </a:pPr>
            <a:r>
              <a:rPr lang="en-US" sz="8800" b="1" i="0" u="none" strike="noStrike" cap="none">
                <a:solidFill>
                  <a:schemeClr val="dk1"/>
                </a:solidFill>
                <a:latin typeface="Arial"/>
                <a:ea typeface="Arial"/>
                <a:cs typeface="Arial"/>
                <a:sym typeface="Arial"/>
              </a:rPr>
              <a:t>7</a:t>
            </a:r>
            <a:endParaRPr sz="8800" b="1" i="0" u="none" strike="noStrike" cap="none">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Shape 1897"/>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2800" b="0">
                <a:solidFill>
                  <a:srgbClr val="000000"/>
                </a:solidFill>
                <a:latin typeface="Cardo"/>
                <a:ea typeface="Cardo"/>
                <a:cs typeface="Cardo"/>
                <a:sym typeface="Cardo"/>
              </a:rPr>
              <a:t>⟲ </a:t>
            </a:r>
            <a:r>
              <a:rPr lang="en-US" sz="3000" b="1" i="0" u="none" strike="noStrike" cap="none">
                <a:solidFill>
                  <a:schemeClr val="dk1"/>
                </a:solidFill>
                <a:latin typeface="Arial"/>
                <a:ea typeface="Arial"/>
                <a:cs typeface="Arial"/>
                <a:sym typeface="Arial"/>
              </a:rPr>
              <a:t>Reflexión</a:t>
            </a:r>
            <a:endParaRPr sz="3000" b="1" i="0" u="none" strike="noStrike" cap="none">
              <a:solidFill>
                <a:schemeClr val="dk1"/>
              </a:solidFill>
              <a:latin typeface="Arial"/>
              <a:ea typeface="Arial"/>
              <a:cs typeface="Arial"/>
              <a:sym typeface="Arial"/>
            </a:endParaRPr>
          </a:p>
        </p:txBody>
      </p:sp>
      <p:sp>
        <p:nvSpPr>
          <p:cNvPr id="1898" name="Shape 1898"/>
          <p:cNvSpPr txBox="1"/>
          <p:nvPr/>
        </p:nvSpPr>
        <p:spPr>
          <a:xfrm>
            <a:off x="537773" y="1176051"/>
            <a:ext cx="8068453" cy="425734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Describe en un párrafo con tus propias palabras qu</a:t>
            </a:r>
            <a:r>
              <a:rPr lang="en-US" sz="2400">
                <a:solidFill>
                  <a:schemeClr val="dk1"/>
                </a:solidFill>
              </a:rPr>
              <a:t>é</a:t>
            </a:r>
            <a:r>
              <a:rPr lang="en-US" sz="2400" b="0" i="0" u="none" strike="noStrike" cap="none">
                <a:solidFill>
                  <a:schemeClr val="dk1"/>
                </a:solidFill>
                <a:latin typeface="Arial"/>
                <a:ea typeface="Arial"/>
                <a:cs typeface="Arial"/>
                <a:sym typeface="Arial"/>
              </a:rPr>
              <a:t> es una metodología de desarrollo de software.</a:t>
            </a:r>
            <a:endParaRPr sz="1400" b="0" i="0" u="none" strike="noStrike" cap="none">
              <a:solidFill>
                <a:srgbClr val="000000"/>
              </a:solidFill>
              <a:latin typeface="Arial"/>
              <a:ea typeface="Arial"/>
              <a:cs typeface="Arial"/>
              <a:sym typeface="Arial"/>
            </a:endParaRPr>
          </a:p>
          <a:p>
            <a:pPr marL="285750" marR="0" lvl="0" indent="-13335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Describe en un párrafo con tus propias palabras qu</a:t>
            </a:r>
            <a:r>
              <a:rPr lang="en-US" sz="2400">
                <a:solidFill>
                  <a:schemeClr val="dk1"/>
                </a:solidFill>
              </a:rPr>
              <a:t>é</a:t>
            </a:r>
            <a:r>
              <a:rPr lang="en-US" sz="2400" b="0" i="0" u="none" strike="noStrike" cap="none">
                <a:solidFill>
                  <a:schemeClr val="dk1"/>
                </a:solidFill>
                <a:latin typeface="Arial"/>
                <a:ea typeface="Arial"/>
                <a:cs typeface="Arial"/>
                <a:sym typeface="Arial"/>
              </a:rPr>
              <a:t> es una metodología de desarrollo ágil.</a:t>
            </a:r>
            <a:endParaRPr/>
          </a:p>
          <a:p>
            <a:pPr marL="285750" marR="0" lvl="0" indent="-13335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Describe cuales son los principales componentes de la metodología SCRUM.</a:t>
            </a:r>
            <a:endParaRPr/>
          </a:p>
          <a:p>
            <a:pPr marL="285750" marR="0" lvl="0" indent="-13335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Describe cuales son las tres preguntas que se deben tocar en cada reunión de SCRUM.</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Shape 1904"/>
          <p:cNvSpPr txBox="1">
            <a:spLocks noGrp="1"/>
          </p:cNvSpPr>
          <p:nvPr>
            <p:ph type="title"/>
          </p:nvPr>
        </p:nvSpPr>
        <p:spPr>
          <a:xfrm>
            <a:off x="537772" y="274319"/>
            <a:ext cx="7737547"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Cierre✔ </a:t>
            </a:r>
            <a:endParaRPr sz="3000" b="1" i="0" u="none" strike="noStrike" cap="none">
              <a:solidFill>
                <a:schemeClr val="dk1"/>
              </a:solidFill>
              <a:latin typeface="Arial"/>
              <a:ea typeface="Arial"/>
              <a:cs typeface="Arial"/>
              <a:sym typeface="Arial"/>
            </a:endParaRPr>
          </a:p>
        </p:txBody>
      </p:sp>
      <p:sp>
        <p:nvSpPr>
          <p:cNvPr id="1905" name="Shape 1905"/>
          <p:cNvSpPr txBox="1"/>
          <p:nvPr/>
        </p:nvSpPr>
        <p:spPr>
          <a:xfrm>
            <a:off x="537773" y="1176051"/>
            <a:ext cx="8068453" cy="341632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¿Cuál metodología aplicarías para la gestión de tu tiempo?</a:t>
            </a:r>
            <a:endParaRPr sz="1400" b="0" i="0" u="none" strike="noStrike" cap="none">
              <a:solidFill>
                <a:srgbClr val="000000"/>
              </a:solidFill>
              <a:latin typeface="Arial"/>
              <a:ea typeface="Arial"/>
              <a:cs typeface="Arial"/>
              <a:sym typeface="Arial"/>
            </a:endParaRPr>
          </a:p>
          <a:p>
            <a:pPr marL="285750" marR="0" lvl="0" indent="-13335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¿Qué desventajas observas en las metodologías ágiles?</a:t>
            </a:r>
            <a:endParaRPr/>
          </a:p>
          <a:p>
            <a:pPr marL="285750" marR="0" lvl="0" indent="-13335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¿Qué errores comunes pueden resultar de aplicar las metodologías ágiles?</a:t>
            </a:r>
            <a:endParaRPr/>
          </a:p>
        </p:txBody>
      </p:sp>
    </p:spTree>
  </p:cSld>
  <p:clrMapOvr>
    <a:masterClrMapping/>
  </p:clrMapOvr>
</p:sld>
</file>

<file path=ppt/theme/theme1.xml><?xml version="1.0" encoding="utf-8"?>
<a:theme xmlns:a="http://schemas.openxmlformats.org/drawingml/2006/main" name="Generation Theme Covers">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neration Theme">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eneration Professions - industry">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 Generation Student">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e Generation Job">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6009</Words>
  <Application>Microsoft Office PowerPoint</Application>
  <PresentationFormat>Presentación en pantalla (4:3)</PresentationFormat>
  <Paragraphs>971</Paragraphs>
  <Slides>98</Slides>
  <Notes>98</Notes>
  <HiddenSlides>0</HiddenSlides>
  <MMClips>0</MMClips>
  <ScaleCrop>false</ScaleCrop>
  <HeadingPairs>
    <vt:vector size="6" baseType="variant">
      <vt:variant>
        <vt:lpstr>Fuentes usadas</vt:lpstr>
      </vt:variant>
      <vt:variant>
        <vt:i4>7</vt:i4>
      </vt:variant>
      <vt:variant>
        <vt:lpstr>Tema</vt:lpstr>
      </vt:variant>
      <vt:variant>
        <vt:i4>5</vt:i4>
      </vt:variant>
      <vt:variant>
        <vt:lpstr>Títulos de diapositiva</vt:lpstr>
      </vt:variant>
      <vt:variant>
        <vt:i4>98</vt:i4>
      </vt:variant>
    </vt:vector>
  </HeadingPairs>
  <TitlesOfParts>
    <vt:vector size="110" baseType="lpstr">
      <vt:lpstr>Monda</vt:lpstr>
      <vt:lpstr>Quattrocento Sans</vt:lpstr>
      <vt:lpstr>Arial</vt:lpstr>
      <vt:lpstr>Calibri</vt:lpstr>
      <vt:lpstr>Cardo</vt:lpstr>
      <vt:lpstr>Arial Narrow</vt:lpstr>
      <vt:lpstr>Helvetica Neue</vt:lpstr>
      <vt:lpstr>Generation Theme Covers</vt:lpstr>
      <vt:lpstr>Generation Theme</vt:lpstr>
      <vt:lpstr>Generation Professions - industry</vt:lpstr>
      <vt:lpstr>The Generation Student</vt:lpstr>
      <vt:lpstr>The Generation Job</vt:lpstr>
      <vt:lpstr>Presentación de PowerPoint</vt:lpstr>
      <vt:lpstr>Gestión del software y de los proyectos de desarrollo</vt:lpstr>
      <vt:lpstr>Apertura – Gestión de los proyectos de desarrollo (10 minutos)</vt:lpstr>
      <vt:lpstr>Apertura</vt:lpstr>
      <vt:lpstr>Ciclo de vida de los proyectos de software (20 minutos)</vt:lpstr>
      <vt:lpstr>El ciclo de vida del software</vt:lpstr>
      <vt:lpstr>Modelos para el ciclo de vida de desarrollo de software</vt:lpstr>
      <vt:lpstr>Modelo cascada</vt:lpstr>
      <vt:lpstr>Presentación de PowerPoint</vt:lpstr>
      <vt:lpstr>Presentación de PowerPoint</vt:lpstr>
      <vt:lpstr>Presentación de PowerPoint</vt:lpstr>
      <vt:lpstr>Presentación de PowerPoint</vt:lpstr>
      <vt:lpstr>Gestión de proyectos centrado en el usuario (30 minutos)</vt:lpstr>
      <vt:lpstr>Presentación de PowerPoint</vt:lpstr>
      <vt:lpstr>Presentación de PowerPoint</vt:lpstr>
      <vt:lpstr>Presentación de PowerPoint</vt:lpstr>
      <vt:lpstr>Presentación de PowerPoint</vt:lpstr>
      <vt:lpstr>Presentación de PowerPoint</vt:lpstr>
      <vt:lpstr>⟲ Reflexión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 XP para el desarrollo de software (20 minutos)</vt:lpstr>
      <vt:lpstr>Presentación de PowerPoint</vt:lpstr>
      <vt:lpstr>Presentación de PowerPoint</vt:lpstr>
      <vt:lpstr>Presentación de PowerPoint</vt:lpstr>
      <vt:lpstr>Presentación de PowerPoint</vt:lpstr>
      <vt:lpstr>Presentación de PowerPoint</vt:lpstr>
      <vt:lpstr>Presentación de PowerPoint</vt:lpstr>
      <vt:lpstr>Contenido: TDD para el desarrollo de software (30 minutos)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 SCRUM para el desarrollo de software (30 minutos)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Reflexión</vt:lpstr>
      <vt:lpstr>Presentación de PowerPoint</vt:lpstr>
      <vt:lpstr>Presentación de PowerPoint</vt:lpstr>
      <vt:lpstr>Presentación de PowerPoint</vt:lpstr>
      <vt:lpstr>Presentación de PowerPoint</vt:lpstr>
      <vt:lpstr>Presentación de PowerPoint</vt:lpstr>
      <vt:lpstr>Práctica: Gestión de un Proyecto de desarrollo con SCRUM (95 minutos)</vt:lpstr>
      <vt:lpstr>Actividad/Práctica☞</vt:lpstr>
      <vt:lpstr>Presentación de PowerPoint</vt:lpstr>
      <vt:lpstr>Presentación de PowerPoint</vt:lpstr>
      <vt:lpstr>Actividad/Práctica☞</vt:lpstr>
      <vt:lpstr>Presentación de PowerPoint</vt:lpstr>
      <vt:lpstr>Presentación de PowerPoint</vt:lpstr>
      <vt:lpstr>Presentación de PowerPoint</vt:lpstr>
      <vt:lpstr>Presentación de PowerPoint</vt:lpstr>
      <vt:lpstr>Presentación de PowerPoint</vt:lpstr>
      <vt:lpstr>Presentación de PowerPoint</vt:lpstr>
      <vt:lpstr>Actividad/Práctica☞</vt:lpstr>
      <vt:lpstr>Presentación de PowerPoint</vt:lpstr>
      <vt:lpstr>Presentación de PowerPoint</vt:lpstr>
      <vt:lpstr>Presentación de PowerPoint</vt:lpstr>
      <vt:lpstr>Presentación de PowerPoint</vt:lpstr>
      <vt:lpstr>Presentación de PowerPoint</vt:lpstr>
      <vt:lpstr>Presentación de PowerPoint</vt:lpstr>
      <vt:lpstr>⟲ Reflexión</vt:lpstr>
      <vt:lpstr>Presentación de PowerPoint</vt:lpstr>
      <vt:lpstr>Presentación de PowerPoint</vt:lpstr>
      <vt:lpstr>Presentación de PowerPoint</vt:lpstr>
      <vt:lpstr>Contenido – Cierre (10 Minutos)</vt:lpstr>
      <vt:lpstr>⟲ Reflexión</vt:lpstr>
      <vt:lpstr>Cierre✔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Oscar Alberto Santana Alvarez</cp:lastModifiedBy>
  <cp:revision>20</cp:revision>
  <dcterms:modified xsi:type="dcterms:W3CDTF">2018-02-01T23:33:55Z</dcterms:modified>
</cp:coreProperties>
</file>